
<file path=[Content_Types].xml><?xml version="1.0" encoding="utf-8"?>
<Types xmlns="http://schemas.openxmlformats.org/package/2006/content-types">
  <Override PartName="/ppt/slides/slide6.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6"/>
  </p:notesMasterIdLst>
  <p:handoutMasterIdLst>
    <p:handoutMasterId r:id="rId27"/>
  </p:handoutMasterIdLst>
  <p:sldIdLst>
    <p:sldId id="822" r:id="rId2"/>
    <p:sldId id="802" r:id="rId3"/>
    <p:sldId id="590" r:id="rId4"/>
    <p:sldId id="821" r:id="rId5"/>
    <p:sldId id="823" r:id="rId6"/>
    <p:sldId id="824" r:id="rId7"/>
    <p:sldId id="825" r:id="rId8"/>
    <p:sldId id="827" r:id="rId9"/>
    <p:sldId id="828" r:id="rId10"/>
    <p:sldId id="829" r:id="rId11"/>
    <p:sldId id="826" r:id="rId12"/>
    <p:sldId id="830" r:id="rId13"/>
    <p:sldId id="831" r:id="rId14"/>
    <p:sldId id="832" r:id="rId15"/>
    <p:sldId id="834" r:id="rId16"/>
    <p:sldId id="835" r:id="rId17"/>
    <p:sldId id="842" r:id="rId18"/>
    <p:sldId id="843" r:id="rId19"/>
    <p:sldId id="844" r:id="rId20"/>
    <p:sldId id="845" r:id="rId21"/>
    <p:sldId id="846" r:id="rId22"/>
    <p:sldId id="847" r:id="rId23"/>
    <p:sldId id="803" r:id="rId24"/>
    <p:sldId id="833" r:id="rId25"/>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Georgia" pitchFamily="18" charset="0"/>
        <a:ea typeface="+mn-ea"/>
        <a:cs typeface="Arial" charset="0"/>
      </a:defRPr>
    </a:lvl1pPr>
    <a:lvl2pPr marL="457200" algn="l" rtl="0" fontAlgn="base">
      <a:spcBef>
        <a:spcPct val="0"/>
      </a:spcBef>
      <a:spcAft>
        <a:spcPct val="0"/>
      </a:spcAft>
      <a:defRPr kern="1200">
        <a:solidFill>
          <a:schemeClr val="tx1"/>
        </a:solidFill>
        <a:latin typeface="Georgia" pitchFamily="18" charset="0"/>
        <a:ea typeface="+mn-ea"/>
        <a:cs typeface="Arial" charset="0"/>
      </a:defRPr>
    </a:lvl2pPr>
    <a:lvl3pPr marL="914400" algn="l" rtl="0" fontAlgn="base">
      <a:spcBef>
        <a:spcPct val="0"/>
      </a:spcBef>
      <a:spcAft>
        <a:spcPct val="0"/>
      </a:spcAft>
      <a:defRPr kern="1200">
        <a:solidFill>
          <a:schemeClr val="tx1"/>
        </a:solidFill>
        <a:latin typeface="Georgia" pitchFamily="18" charset="0"/>
        <a:ea typeface="+mn-ea"/>
        <a:cs typeface="Arial" charset="0"/>
      </a:defRPr>
    </a:lvl3pPr>
    <a:lvl4pPr marL="1371600" algn="l" rtl="0" fontAlgn="base">
      <a:spcBef>
        <a:spcPct val="0"/>
      </a:spcBef>
      <a:spcAft>
        <a:spcPct val="0"/>
      </a:spcAft>
      <a:defRPr kern="1200">
        <a:solidFill>
          <a:schemeClr val="tx1"/>
        </a:solidFill>
        <a:latin typeface="Georgia" pitchFamily="18" charset="0"/>
        <a:ea typeface="+mn-ea"/>
        <a:cs typeface="Arial" charset="0"/>
      </a:defRPr>
    </a:lvl4pPr>
    <a:lvl5pPr marL="1828800" algn="l" rtl="0" fontAlgn="base">
      <a:spcBef>
        <a:spcPct val="0"/>
      </a:spcBef>
      <a:spcAft>
        <a:spcPct val="0"/>
      </a:spcAft>
      <a:defRPr kern="1200">
        <a:solidFill>
          <a:schemeClr val="tx1"/>
        </a:solidFill>
        <a:latin typeface="Georgia" pitchFamily="18" charset="0"/>
        <a:ea typeface="+mn-ea"/>
        <a:cs typeface="Arial" charset="0"/>
      </a:defRPr>
    </a:lvl5pPr>
    <a:lvl6pPr marL="2286000" algn="l" defTabSz="914400" rtl="0" eaLnBrk="1" latinLnBrk="0" hangingPunct="1">
      <a:defRPr kern="1200">
        <a:solidFill>
          <a:schemeClr val="tx1"/>
        </a:solidFill>
        <a:latin typeface="Georgia" pitchFamily="18" charset="0"/>
        <a:ea typeface="+mn-ea"/>
        <a:cs typeface="Arial" charset="0"/>
      </a:defRPr>
    </a:lvl6pPr>
    <a:lvl7pPr marL="2743200" algn="l" defTabSz="914400" rtl="0" eaLnBrk="1" latinLnBrk="0" hangingPunct="1">
      <a:defRPr kern="1200">
        <a:solidFill>
          <a:schemeClr val="tx1"/>
        </a:solidFill>
        <a:latin typeface="Georgia" pitchFamily="18" charset="0"/>
        <a:ea typeface="+mn-ea"/>
        <a:cs typeface="Arial" charset="0"/>
      </a:defRPr>
    </a:lvl7pPr>
    <a:lvl8pPr marL="3200400" algn="l" defTabSz="914400" rtl="0" eaLnBrk="1" latinLnBrk="0" hangingPunct="1">
      <a:defRPr kern="1200">
        <a:solidFill>
          <a:schemeClr val="tx1"/>
        </a:solidFill>
        <a:latin typeface="Georgia" pitchFamily="18" charset="0"/>
        <a:ea typeface="+mn-ea"/>
        <a:cs typeface="Arial" charset="0"/>
      </a:defRPr>
    </a:lvl8pPr>
    <a:lvl9pPr marL="3657600" algn="l" defTabSz="914400" rtl="0" eaLnBrk="1" latinLnBrk="0" hangingPunct="1">
      <a:defRPr kern="1200">
        <a:solidFill>
          <a:schemeClr val="tx1"/>
        </a:solidFill>
        <a:latin typeface="Georgia"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FEE8FB"/>
    <a:srgbClr val="FDDBF8"/>
    <a:srgbClr val="FDD3F7"/>
    <a:srgbClr val="FEE8D2"/>
    <a:srgbClr val="FDDEBF"/>
    <a:srgbClr val="FCBE80"/>
    <a:srgbClr val="0000CC"/>
    <a:srgbClr val="0066FF"/>
    <a:srgbClr val="993366"/>
    <a:srgbClr val="CC0066"/>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7204" autoAdjust="0"/>
    <p:restoredTop sz="95412" autoAdjust="0"/>
  </p:normalViewPr>
  <p:slideViewPr>
    <p:cSldViewPr>
      <p:cViewPr varScale="1">
        <p:scale>
          <a:sx n="75" d="100"/>
          <a:sy n="75" d="100"/>
        </p:scale>
        <p:origin x="-846"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278"/>
    </p:cViewPr>
  </p:sorterViewPr>
  <p:notesViewPr>
    <p:cSldViewPr>
      <p:cViewPr varScale="1">
        <p:scale>
          <a:sx n="79" d="100"/>
          <a:sy n="79" d="100"/>
        </p:scale>
        <p:origin x="-3084" y="-90"/>
      </p:cViewPr>
      <p:guideLst>
        <p:guide orient="horz" pos="3025"/>
        <p:guide pos="2304"/>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8210"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1419" tIns="45709" rIns="91419" bIns="45709" numCol="1" anchor="t" anchorCtr="0" compatLnSpc="1">
            <a:prstTxWarp prst="textNoShape">
              <a:avLst/>
            </a:prstTxWarp>
          </a:bodyPr>
          <a:lstStyle>
            <a:lvl1pPr>
              <a:defRPr sz="1200"/>
            </a:lvl1pPr>
          </a:lstStyle>
          <a:p>
            <a:pPr>
              <a:defRPr/>
            </a:pPr>
            <a:endParaRPr lang="en-US"/>
          </a:p>
        </p:txBody>
      </p:sp>
      <p:sp>
        <p:nvSpPr>
          <p:cNvPr id="478211" name="Rectangle 3"/>
          <p:cNvSpPr>
            <a:spLocks noGrp="1" noChangeArrowheads="1"/>
          </p:cNvSpPr>
          <p:nvPr>
            <p:ph type="dt" sz="quarter" idx="1"/>
          </p:nvPr>
        </p:nvSpPr>
        <p:spPr bwMode="auto">
          <a:xfrm>
            <a:off x="4143375" y="0"/>
            <a:ext cx="3170238" cy="479425"/>
          </a:xfrm>
          <a:prstGeom prst="rect">
            <a:avLst/>
          </a:prstGeom>
          <a:noFill/>
          <a:ln w="9525">
            <a:noFill/>
            <a:miter lim="800000"/>
            <a:headEnd/>
            <a:tailEnd/>
          </a:ln>
          <a:effectLst/>
        </p:spPr>
        <p:txBody>
          <a:bodyPr vert="horz" wrap="square" lIns="91419" tIns="45709" rIns="91419" bIns="45709" numCol="1" anchor="t" anchorCtr="0" compatLnSpc="1">
            <a:prstTxWarp prst="textNoShape">
              <a:avLst/>
            </a:prstTxWarp>
          </a:bodyPr>
          <a:lstStyle>
            <a:lvl1pPr algn="r">
              <a:defRPr sz="1200"/>
            </a:lvl1pPr>
          </a:lstStyle>
          <a:p>
            <a:pPr>
              <a:defRPr/>
            </a:pPr>
            <a:endParaRPr lang="en-US"/>
          </a:p>
        </p:txBody>
      </p:sp>
      <p:sp>
        <p:nvSpPr>
          <p:cNvPr id="478212" name="Rectangle 4"/>
          <p:cNvSpPr>
            <a:spLocks noGrp="1" noChangeArrowheads="1"/>
          </p:cNvSpPr>
          <p:nvPr>
            <p:ph type="ftr" sz="quarter" idx="2"/>
          </p:nvPr>
        </p:nvSpPr>
        <p:spPr bwMode="auto">
          <a:xfrm>
            <a:off x="0" y="9120188"/>
            <a:ext cx="3170238" cy="479425"/>
          </a:xfrm>
          <a:prstGeom prst="rect">
            <a:avLst/>
          </a:prstGeom>
          <a:noFill/>
          <a:ln w="9525">
            <a:noFill/>
            <a:miter lim="800000"/>
            <a:headEnd/>
            <a:tailEnd/>
          </a:ln>
          <a:effectLst/>
        </p:spPr>
        <p:txBody>
          <a:bodyPr vert="horz" wrap="square" lIns="91419" tIns="45709" rIns="91419" bIns="45709" numCol="1" anchor="b" anchorCtr="0" compatLnSpc="1">
            <a:prstTxWarp prst="textNoShape">
              <a:avLst/>
            </a:prstTxWarp>
          </a:bodyPr>
          <a:lstStyle>
            <a:lvl1pPr>
              <a:defRPr sz="1200"/>
            </a:lvl1pPr>
          </a:lstStyle>
          <a:p>
            <a:pPr>
              <a:defRPr/>
            </a:pPr>
            <a:endParaRPr lang="en-US"/>
          </a:p>
        </p:txBody>
      </p:sp>
      <p:sp>
        <p:nvSpPr>
          <p:cNvPr id="478213" name="Rectangle 5"/>
          <p:cNvSpPr>
            <a:spLocks noGrp="1" noChangeArrowheads="1"/>
          </p:cNvSpPr>
          <p:nvPr>
            <p:ph type="sldNum" sz="quarter" idx="3"/>
          </p:nvPr>
        </p:nvSpPr>
        <p:spPr bwMode="auto">
          <a:xfrm>
            <a:off x="4143375" y="9120188"/>
            <a:ext cx="3170238" cy="479425"/>
          </a:xfrm>
          <a:prstGeom prst="rect">
            <a:avLst/>
          </a:prstGeom>
          <a:noFill/>
          <a:ln w="9525">
            <a:noFill/>
            <a:miter lim="800000"/>
            <a:headEnd/>
            <a:tailEnd/>
          </a:ln>
          <a:effectLst/>
        </p:spPr>
        <p:txBody>
          <a:bodyPr vert="horz" wrap="square" lIns="91419" tIns="45709" rIns="91419" bIns="45709" numCol="1" anchor="b" anchorCtr="0" compatLnSpc="1">
            <a:prstTxWarp prst="textNoShape">
              <a:avLst/>
            </a:prstTxWarp>
          </a:bodyPr>
          <a:lstStyle>
            <a:lvl1pPr algn="r">
              <a:defRPr sz="1200"/>
            </a:lvl1pPr>
          </a:lstStyle>
          <a:p>
            <a:pPr>
              <a:defRPr/>
            </a:pPr>
            <a:fld id="{33F9D728-91F7-4C89-A92D-930C3ECFE609}"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40" tIns="48321" rIns="96640" bIns="48321" numCol="1" anchor="t" anchorCtr="0" compatLnSpc="1">
            <a:prstTxWarp prst="textNoShape">
              <a:avLst/>
            </a:prstTxWarp>
          </a:bodyPr>
          <a:lstStyle>
            <a:lvl1pPr defTabSz="966788">
              <a:defRPr sz="1300"/>
            </a:lvl1pPr>
          </a:lstStyle>
          <a:p>
            <a:pPr>
              <a:defRPr/>
            </a:pPr>
            <a:endParaRPr lang="en-US"/>
          </a:p>
        </p:txBody>
      </p:sp>
      <p:sp>
        <p:nvSpPr>
          <p:cNvPr id="31747" name="Rectangle 3"/>
          <p:cNvSpPr>
            <a:spLocks noGrp="1" noChangeArrowheads="1"/>
          </p:cNvSpPr>
          <p:nvPr>
            <p:ph type="dt" idx="1"/>
          </p:nvPr>
        </p:nvSpPr>
        <p:spPr bwMode="auto">
          <a:xfrm>
            <a:off x="4143375" y="0"/>
            <a:ext cx="3170238" cy="479425"/>
          </a:xfrm>
          <a:prstGeom prst="rect">
            <a:avLst/>
          </a:prstGeom>
          <a:noFill/>
          <a:ln w="9525">
            <a:noFill/>
            <a:miter lim="800000"/>
            <a:headEnd/>
            <a:tailEnd/>
          </a:ln>
          <a:effectLst/>
        </p:spPr>
        <p:txBody>
          <a:bodyPr vert="horz" wrap="square" lIns="96640" tIns="48321" rIns="96640" bIns="48321" numCol="1" anchor="t" anchorCtr="0" compatLnSpc="1">
            <a:prstTxWarp prst="textNoShape">
              <a:avLst/>
            </a:prstTxWarp>
          </a:bodyPr>
          <a:lstStyle>
            <a:lvl1pPr algn="r" defTabSz="966788">
              <a:defRPr sz="1300"/>
            </a:lvl1pPr>
          </a:lstStyle>
          <a:p>
            <a:pPr>
              <a:defRPr/>
            </a:pPr>
            <a:endParaRPr lang="en-US"/>
          </a:p>
        </p:txBody>
      </p:sp>
      <p:sp>
        <p:nvSpPr>
          <p:cNvPr id="3076"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p:spPr>
      </p:sp>
      <p:sp>
        <p:nvSpPr>
          <p:cNvPr id="31749" name="Rectangle 5"/>
          <p:cNvSpPr>
            <a:spLocks noGrp="1" noChangeArrowheads="1"/>
          </p:cNvSpPr>
          <p:nvPr>
            <p:ph type="body" sz="quarter" idx="3"/>
          </p:nvPr>
        </p:nvSpPr>
        <p:spPr bwMode="auto">
          <a:xfrm>
            <a:off x="731838" y="4560888"/>
            <a:ext cx="5851525" cy="4319587"/>
          </a:xfrm>
          <a:prstGeom prst="rect">
            <a:avLst/>
          </a:prstGeom>
          <a:noFill/>
          <a:ln w="9525">
            <a:noFill/>
            <a:miter lim="800000"/>
            <a:headEnd/>
            <a:tailEnd/>
          </a:ln>
          <a:effectLst/>
        </p:spPr>
        <p:txBody>
          <a:bodyPr vert="horz" wrap="square" lIns="96640" tIns="48321" rIns="96640" bIns="4832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1750" name="Rectangle 6"/>
          <p:cNvSpPr>
            <a:spLocks noGrp="1" noChangeArrowheads="1"/>
          </p:cNvSpPr>
          <p:nvPr>
            <p:ph type="ftr" sz="quarter" idx="4"/>
          </p:nvPr>
        </p:nvSpPr>
        <p:spPr bwMode="auto">
          <a:xfrm>
            <a:off x="0" y="9120188"/>
            <a:ext cx="3170238" cy="479425"/>
          </a:xfrm>
          <a:prstGeom prst="rect">
            <a:avLst/>
          </a:prstGeom>
          <a:noFill/>
          <a:ln w="9525">
            <a:noFill/>
            <a:miter lim="800000"/>
            <a:headEnd/>
            <a:tailEnd/>
          </a:ln>
          <a:effectLst/>
        </p:spPr>
        <p:txBody>
          <a:bodyPr vert="horz" wrap="square" lIns="96640" tIns="48321" rIns="96640" bIns="48321" numCol="1" anchor="b" anchorCtr="0" compatLnSpc="1">
            <a:prstTxWarp prst="textNoShape">
              <a:avLst/>
            </a:prstTxWarp>
          </a:bodyPr>
          <a:lstStyle>
            <a:lvl1pPr defTabSz="966788">
              <a:defRPr sz="1300"/>
            </a:lvl1pPr>
          </a:lstStyle>
          <a:p>
            <a:pPr>
              <a:defRPr/>
            </a:pPr>
            <a:endParaRPr lang="en-US"/>
          </a:p>
        </p:txBody>
      </p:sp>
      <p:sp>
        <p:nvSpPr>
          <p:cNvPr id="31751" name="Rectangle 7"/>
          <p:cNvSpPr>
            <a:spLocks noGrp="1" noChangeArrowheads="1"/>
          </p:cNvSpPr>
          <p:nvPr>
            <p:ph type="sldNum" sz="quarter" idx="5"/>
          </p:nvPr>
        </p:nvSpPr>
        <p:spPr bwMode="auto">
          <a:xfrm>
            <a:off x="4143375" y="9120188"/>
            <a:ext cx="3170238" cy="479425"/>
          </a:xfrm>
          <a:prstGeom prst="rect">
            <a:avLst/>
          </a:prstGeom>
          <a:noFill/>
          <a:ln w="9525">
            <a:noFill/>
            <a:miter lim="800000"/>
            <a:headEnd/>
            <a:tailEnd/>
          </a:ln>
          <a:effectLst/>
        </p:spPr>
        <p:txBody>
          <a:bodyPr vert="horz" wrap="square" lIns="96640" tIns="48321" rIns="96640" bIns="48321" numCol="1" anchor="b" anchorCtr="0" compatLnSpc="1">
            <a:prstTxWarp prst="textNoShape">
              <a:avLst/>
            </a:prstTxWarp>
          </a:bodyPr>
          <a:lstStyle>
            <a:lvl1pPr algn="r" defTabSz="966788">
              <a:defRPr sz="1300"/>
            </a:lvl1pPr>
          </a:lstStyle>
          <a:p>
            <a:pPr>
              <a:defRPr/>
            </a:pPr>
            <a:fld id="{3832EDB5-C792-4781-B6BA-E912E8305899}"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Georgia" pitchFamily="18" charset="0"/>
        <a:ea typeface="+mn-ea"/>
        <a:cs typeface="Arial" charset="0"/>
      </a:defRPr>
    </a:lvl1pPr>
    <a:lvl2pPr marL="457200" algn="l" rtl="0" eaLnBrk="0" fontAlgn="base" hangingPunct="0">
      <a:spcBef>
        <a:spcPct val="30000"/>
      </a:spcBef>
      <a:spcAft>
        <a:spcPct val="0"/>
      </a:spcAft>
      <a:defRPr sz="1200" kern="1200">
        <a:solidFill>
          <a:schemeClr val="tx1"/>
        </a:solidFill>
        <a:latin typeface="Georgia" pitchFamily="18" charset="0"/>
        <a:ea typeface="+mn-ea"/>
        <a:cs typeface="Arial" charset="0"/>
      </a:defRPr>
    </a:lvl2pPr>
    <a:lvl3pPr marL="914400" algn="l" rtl="0" eaLnBrk="0" fontAlgn="base" hangingPunct="0">
      <a:spcBef>
        <a:spcPct val="30000"/>
      </a:spcBef>
      <a:spcAft>
        <a:spcPct val="0"/>
      </a:spcAft>
      <a:defRPr sz="1200" kern="1200">
        <a:solidFill>
          <a:schemeClr val="tx1"/>
        </a:solidFill>
        <a:latin typeface="Georgia" pitchFamily="18"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Georgia" pitchFamily="18"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Georgia" pitchFamily="18"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p:cNvSpPr>
            <a:spLocks noGrp="1" noChangeArrowheads="1"/>
          </p:cNvSpPr>
          <p:nvPr>
            <p:ph type="sldNum" sz="quarter" idx="5"/>
          </p:nvPr>
        </p:nvSpPr>
        <p:spPr>
          <a:noFill/>
        </p:spPr>
        <p:txBody>
          <a:bodyPr/>
          <a:lstStyle/>
          <a:p>
            <a:fld id="{00EA4C5F-06B5-4E7D-800C-494CFE9E7862}" type="slidenum">
              <a:rPr lang="en-US" smtClean="0"/>
              <a:pPr/>
              <a:t>1</a:t>
            </a:fld>
            <a:endParaRPr lang="en-US" smtClean="0"/>
          </a:p>
        </p:txBody>
      </p:sp>
      <p:sp>
        <p:nvSpPr>
          <p:cNvPr id="30722" name="Rectangle 2"/>
          <p:cNvSpPr>
            <a:spLocks noGrp="1" noRot="1" noChangeAspect="1" noChangeArrowheads="1" noTextEdit="1"/>
          </p:cNvSpPr>
          <p:nvPr>
            <p:ph type="sldImg"/>
          </p:nvPr>
        </p:nvSpPr>
        <p:spPr>
          <a:xfrm>
            <a:off x="1257300" y="720725"/>
            <a:ext cx="4800600" cy="3600450"/>
          </a:xfrm>
          <a:ln/>
        </p:spPr>
      </p:sp>
      <p:sp>
        <p:nvSpPr>
          <p:cNvPr id="30723"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7"/>
          <p:cNvSpPr>
            <a:spLocks noGrp="1" noChangeArrowheads="1"/>
          </p:cNvSpPr>
          <p:nvPr>
            <p:ph type="sldNum" sz="quarter" idx="5"/>
          </p:nvPr>
        </p:nvSpPr>
        <p:spPr>
          <a:noFill/>
        </p:spPr>
        <p:txBody>
          <a:bodyPr/>
          <a:lstStyle/>
          <a:p>
            <a:fld id="{103E6D93-5B76-437A-A0A1-510CEC0EB3D6}" type="slidenum">
              <a:rPr lang="en-US" smtClean="0"/>
              <a:pPr/>
              <a:t>10</a:t>
            </a:fld>
            <a:endParaRPr lang="en-US" smtClean="0"/>
          </a:p>
        </p:txBody>
      </p:sp>
      <p:sp>
        <p:nvSpPr>
          <p:cNvPr id="6146" name="Rectangle 2"/>
          <p:cNvSpPr>
            <a:spLocks noGrp="1" noRot="1" noChangeAspect="1" noChangeArrowheads="1" noTextEdit="1"/>
          </p:cNvSpPr>
          <p:nvPr>
            <p:ph type="sldImg"/>
          </p:nvPr>
        </p:nvSpPr>
        <p:spPr>
          <a:xfrm>
            <a:off x="1257300" y="720725"/>
            <a:ext cx="4800600" cy="3600450"/>
          </a:xfrm>
          <a:ln/>
        </p:spPr>
      </p:sp>
      <p:sp>
        <p:nvSpPr>
          <p:cNvPr id="614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7"/>
          <p:cNvSpPr>
            <a:spLocks noGrp="1" noChangeArrowheads="1"/>
          </p:cNvSpPr>
          <p:nvPr>
            <p:ph type="sldNum" sz="quarter" idx="5"/>
          </p:nvPr>
        </p:nvSpPr>
        <p:spPr>
          <a:noFill/>
        </p:spPr>
        <p:txBody>
          <a:bodyPr/>
          <a:lstStyle/>
          <a:p>
            <a:fld id="{103E6D93-5B76-437A-A0A1-510CEC0EB3D6}" type="slidenum">
              <a:rPr lang="en-US" smtClean="0"/>
              <a:pPr/>
              <a:t>11</a:t>
            </a:fld>
            <a:endParaRPr lang="en-US" smtClean="0"/>
          </a:p>
        </p:txBody>
      </p:sp>
      <p:sp>
        <p:nvSpPr>
          <p:cNvPr id="6146" name="Rectangle 2"/>
          <p:cNvSpPr>
            <a:spLocks noGrp="1" noRot="1" noChangeAspect="1" noChangeArrowheads="1" noTextEdit="1"/>
          </p:cNvSpPr>
          <p:nvPr>
            <p:ph type="sldImg"/>
          </p:nvPr>
        </p:nvSpPr>
        <p:spPr>
          <a:xfrm>
            <a:off x="1257300" y="720725"/>
            <a:ext cx="4800600" cy="3600450"/>
          </a:xfrm>
          <a:ln/>
        </p:spPr>
      </p:sp>
      <p:sp>
        <p:nvSpPr>
          <p:cNvPr id="614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7"/>
          <p:cNvSpPr>
            <a:spLocks noGrp="1" noChangeArrowheads="1"/>
          </p:cNvSpPr>
          <p:nvPr>
            <p:ph type="sldNum" sz="quarter" idx="5"/>
          </p:nvPr>
        </p:nvSpPr>
        <p:spPr>
          <a:noFill/>
        </p:spPr>
        <p:txBody>
          <a:bodyPr/>
          <a:lstStyle/>
          <a:p>
            <a:fld id="{103E6D93-5B76-437A-A0A1-510CEC0EB3D6}" type="slidenum">
              <a:rPr lang="en-US" smtClean="0"/>
              <a:pPr/>
              <a:t>12</a:t>
            </a:fld>
            <a:endParaRPr lang="en-US" smtClean="0"/>
          </a:p>
        </p:txBody>
      </p:sp>
      <p:sp>
        <p:nvSpPr>
          <p:cNvPr id="6146" name="Rectangle 2"/>
          <p:cNvSpPr>
            <a:spLocks noGrp="1" noRot="1" noChangeAspect="1" noChangeArrowheads="1" noTextEdit="1"/>
          </p:cNvSpPr>
          <p:nvPr>
            <p:ph type="sldImg"/>
          </p:nvPr>
        </p:nvSpPr>
        <p:spPr>
          <a:xfrm>
            <a:off x="1257300" y="720725"/>
            <a:ext cx="4800600" cy="3600450"/>
          </a:xfrm>
          <a:ln/>
        </p:spPr>
      </p:sp>
      <p:sp>
        <p:nvSpPr>
          <p:cNvPr id="614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7"/>
          <p:cNvSpPr>
            <a:spLocks noGrp="1" noChangeArrowheads="1"/>
          </p:cNvSpPr>
          <p:nvPr>
            <p:ph type="sldNum" sz="quarter" idx="5"/>
          </p:nvPr>
        </p:nvSpPr>
        <p:spPr>
          <a:noFill/>
        </p:spPr>
        <p:txBody>
          <a:bodyPr/>
          <a:lstStyle/>
          <a:p>
            <a:fld id="{103E6D93-5B76-437A-A0A1-510CEC0EB3D6}" type="slidenum">
              <a:rPr lang="en-US" smtClean="0"/>
              <a:pPr/>
              <a:t>13</a:t>
            </a:fld>
            <a:endParaRPr lang="en-US" smtClean="0"/>
          </a:p>
        </p:txBody>
      </p:sp>
      <p:sp>
        <p:nvSpPr>
          <p:cNvPr id="6146" name="Rectangle 2"/>
          <p:cNvSpPr>
            <a:spLocks noGrp="1" noRot="1" noChangeAspect="1" noChangeArrowheads="1" noTextEdit="1"/>
          </p:cNvSpPr>
          <p:nvPr>
            <p:ph type="sldImg"/>
          </p:nvPr>
        </p:nvSpPr>
        <p:spPr>
          <a:xfrm>
            <a:off x="1257300" y="720725"/>
            <a:ext cx="4800600" cy="3600450"/>
          </a:xfrm>
          <a:ln/>
        </p:spPr>
      </p:sp>
      <p:sp>
        <p:nvSpPr>
          <p:cNvPr id="614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7"/>
          <p:cNvSpPr>
            <a:spLocks noGrp="1" noChangeArrowheads="1"/>
          </p:cNvSpPr>
          <p:nvPr>
            <p:ph type="sldNum" sz="quarter" idx="5"/>
          </p:nvPr>
        </p:nvSpPr>
        <p:spPr>
          <a:noFill/>
        </p:spPr>
        <p:txBody>
          <a:bodyPr/>
          <a:lstStyle/>
          <a:p>
            <a:fld id="{103E6D93-5B76-437A-A0A1-510CEC0EB3D6}" type="slidenum">
              <a:rPr lang="en-US" smtClean="0"/>
              <a:pPr/>
              <a:t>14</a:t>
            </a:fld>
            <a:endParaRPr lang="en-US" smtClean="0"/>
          </a:p>
        </p:txBody>
      </p:sp>
      <p:sp>
        <p:nvSpPr>
          <p:cNvPr id="6146" name="Rectangle 2"/>
          <p:cNvSpPr>
            <a:spLocks noGrp="1" noRot="1" noChangeAspect="1" noChangeArrowheads="1" noTextEdit="1"/>
          </p:cNvSpPr>
          <p:nvPr>
            <p:ph type="sldImg"/>
          </p:nvPr>
        </p:nvSpPr>
        <p:spPr>
          <a:xfrm>
            <a:off x="1257300" y="720725"/>
            <a:ext cx="4800600" cy="3600450"/>
          </a:xfrm>
          <a:ln/>
        </p:spPr>
      </p:sp>
      <p:sp>
        <p:nvSpPr>
          <p:cNvPr id="614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p:cNvSpPr>
            <a:spLocks noGrp="1" noChangeArrowheads="1"/>
          </p:cNvSpPr>
          <p:nvPr>
            <p:ph type="sldNum" sz="quarter" idx="5"/>
          </p:nvPr>
        </p:nvSpPr>
        <p:spPr>
          <a:noFill/>
        </p:spPr>
        <p:txBody>
          <a:bodyPr/>
          <a:lstStyle/>
          <a:p>
            <a:fld id="{00EA4C5F-06B5-4E7D-800C-494CFE9E7862}" type="slidenum">
              <a:rPr lang="en-US" smtClean="0"/>
              <a:pPr/>
              <a:t>15</a:t>
            </a:fld>
            <a:endParaRPr lang="en-US" smtClean="0"/>
          </a:p>
        </p:txBody>
      </p:sp>
      <p:sp>
        <p:nvSpPr>
          <p:cNvPr id="30722" name="Rectangle 2"/>
          <p:cNvSpPr>
            <a:spLocks noGrp="1" noRot="1" noChangeAspect="1" noChangeArrowheads="1" noTextEdit="1"/>
          </p:cNvSpPr>
          <p:nvPr>
            <p:ph type="sldImg"/>
          </p:nvPr>
        </p:nvSpPr>
        <p:spPr>
          <a:xfrm>
            <a:off x="1257300" y="720725"/>
            <a:ext cx="4800600" cy="3600450"/>
          </a:xfrm>
          <a:ln/>
        </p:spPr>
      </p:sp>
      <p:sp>
        <p:nvSpPr>
          <p:cNvPr id="30723"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p:cNvSpPr>
            <a:spLocks noGrp="1" noChangeArrowheads="1"/>
          </p:cNvSpPr>
          <p:nvPr>
            <p:ph type="sldNum" sz="quarter" idx="5"/>
          </p:nvPr>
        </p:nvSpPr>
        <p:spPr>
          <a:noFill/>
        </p:spPr>
        <p:txBody>
          <a:bodyPr/>
          <a:lstStyle/>
          <a:p>
            <a:fld id="{00EA4C5F-06B5-4E7D-800C-494CFE9E7862}" type="slidenum">
              <a:rPr lang="en-US" smtClean="0"/>
              <a:pPr/>
              <a:t>16</a:t>
            </a:fld>
            <a:endParaRPr lang="en-US" smtClean="0"/>
          </a:p>
        </p:txBody>
      </p:sp>
      <p:sp>
        <p:nvSpPr>
          <p:cNvPr id="30722" name="Rectangle 2"/>
          <p:cNvSpPr>
            <a:spLocks noGrp="1" noRot="1" noChangeAspect="1" noChangeArrowheads="1" noTextEdit="1"/>
          </p:cNvSpPr>
          <p:nvPr>
            <p:ph type="sldImg"/>
          </p:nvPr>
        </p:nvSpPr>
        <p:spPr>
          <a:xfrm>
            <a:off x="1257300" y="720725"/>
            <a:ext cx="4800600" cy="3600450"/>
          </a:xfrm>
          <a:ln/>
        </p:spPr>
      </p:sp>
      <p:sp>
        <p:nvSpPr>
          <p:cNvPr id="30723"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p:cNvSpPr>
            <a:spLocks noGrp="1" noChangeArrowheads="1"/>
          </p:cNvSpPr>
          <p:nvPr>
            <p:ph type="sldNum" sz="quarter" idx="5"/>
          </p:nvPr>
        </p:nvSpPr>
        <p:spPr>
          <a:noFill/>
        </p:spPr>
        <p:txBody>
          <a:bodyPr/>
          <a:lstStyle/>
          <a:p>
            <a:fld id="{00EA4C5F-06B5-4E7D-800C-494CFE9E7862}" type="slidenum">
              <a:rPr lang="en-US" smtClean="0"/>
              <a:pPr/>
              <a:t>17</a:t>
            </a:fld>
            <a:endParaRPr lang="en-US" smtClean="0"/>
          </a:p>
        </p:txBody>
      </p:sp>
      <p:sp>
        <p:nvSpPr>
          <p:cNvPr id="30722" name="Rectangle 2"/>
          <p:cNvSpPr>
            <a:spLocks noGrp="1" noRot="1" noChangeAspect="1" noChangeArrowheads="1" noTextEdit="1"/>
          </p:cNvSpPr>
          <p:nvPr>
            <p:ph type="sldImg"/>
          </p:nvPr>
        </p:nvSpPr>
        <p:spPr>
          <a:xfrm>
            <a:off x="1257300" y="720725"/>
            <a:ext cx="4800600" cy="3600450"/>
          </a:xfrm>
          <a:ln/>
        </p:spPr>
      </p:sp>
      <p:sp>
        <p:nvSpPr>
          <p:cNvPr id="30723"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p:cNvSpPr>
            <a:spLocks noGrp="1" noChangeArrowheads="1"/>
          </p:cNvSpPr>
          <p:nvPr>
            <p:ph type="sldNum" sz="quarter" idx="5"/>
          </p:nvPr>
        </p:nvSpPr>
        <p:spPr>
          <a:noFill/>
        </p:spPr>
        <p:txBody>
          <a:bodyPr/>
          <a:lstStyle/>
          <a:p>
            <a:fld id="{00EA4C5F-06B5-4E7D-800C-494CFE9E7862}" type="slidenum">
              <a:rPr lang="en-US" smtClean="0"/>
              <a:pPr/>
              <a:t>18</a:t>
            </a:fld>
            <a:endParaRPr lang="en-US" smtClean="0"/>
          </a:p>
        </p:txBody>
      </p:sp>
      <p:sp>
        <p:nvSpPr>
          <p:cNvPr id="30722" name="Rectangle 2"/>
          <p:cNvSpPr>
            <a:spLocks noGrp="1" noRot="1" noChangeAspect="1" noChangeArrowheads="1" noTextEdit="1"/>
          </p:cNvSpPr>
          <p:nvPr>
            <p:ph type="sldImg"/>
          </p:nvPr>
        </p:nvSpPr>
        <p:spPr>
          <a:xfrm>
            <a:off x="1257300" y="720725"/>
            <a:ext cx="4800600" cy="3600450"/>
          </a:xfrm>
          <a:ln/>
        </p:spPr>
      </p:sp>
      <p:sp>
        <p:nvSpPr>
          <p:cNvPr id="30723"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p:cNvSpPr>
            <a:spLocks noGrp="1" noChangeArrowheads="1"/>
          </p:cNvSpPr>
          <p:nvPr>
            <p:ph type="sldNum" sz="quarter" idx="5"/>
          </p:nvPr>
        </p:nvSpPr>
        <p:spPr>
          <a:noFill/>
        </p:spPr>
        <p:txBody>
          <a:bodyPr/>
          <a:lstStyle/>
          <a:p>
            <a:fld id="{00EA4C5F-06B5-4E7D-800C-494CFE9E7862}" type="slidenum">
              <a:rPr lang="en-US" smtClean="0"/>
              <a:pPr/>
              <a:t>19</a:t>
            </a:fld>
            <a:endParaRPr lang="en-US" smtClean="0"/>
          </a:p>
        </p:txBody>
      </p:sp>
      <p:sp>
        <p:nvSpPr>
          <p:cNvPr id="30722" name="Rectangle 2"/>
          <p:cNvSpPr>
            <a:spLocks noGrp="1" noRot="1" noChangeAspect="1" noChangeArrowheads="1" noTextEdit="1"/>
          </p:cNvSpPr>
          <p:nvPr>
            <p:ph type="sldImg"/>
          </p:nvPr>
        </p:nvSpPr>
        <p:spPr>
          <a:xfrm>
            <a:off x="1257300" y="720725"/>
            <a:ext cx="4800600" cy="3600450"/>
          </a:xfrm>
          <a:ln/>
        </p:spPr>
      </p:sp>
      <p:sp>
        <p:nvSpPr>
          <p:cNvPr id="30723"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noTextEdit="1"/>
          </p:cNvSpPr>
          <p:nvPr>
            <p:ph type="sldImg"/>
          </p:nvPr>
        </p:nvSpPr>
        <p:spPr>
          <a:xfrm>
            <a:off x="1257300" y="720725"/>
            <a:ext cx="4800600" cy="3600450"/>
          </a:xfrm>
          <a:ln/>
        </p:spPr>
      </p:sp>
      <p:sp>
        <p:nvSpPr>
          <p:cNvPr id="22530" name="Notes Placeholder 2"/>
          <p:cNvSpPr>
            <a:spLocks noGrp="1"/>
          </p:cNvSpPr>
          <p:nvPr>
            <p:ph type="body" idx="1"/>
          </p:nvPr>
        </p:nvSpPr>
        <p:spPr>
          <a:noFill/>
          <a:ln/>
        </p:spPr>
        <p:txBody>
          <a:bodyPr/>
          <a:lstStyle/>
          <a:p>
            <a:pPr eaLnBrk="1" hangingPunct="1"/>
            <a:endParaRPr lang="en-US" dirty="0" smtClean="0"/>
          </a:p>
        </p:txBody>
      </p:sp>
      <p:sp>
        <p:nvSpPr>
          <p:cNvPr id="22531" name="Slide Number Placeholder 3"/>
          <p:cNvSpPr>
            <a:spLocks noGrp="1"/>
          </p:cNvSpPr>
          <p:nvPr>
            <p:ph type="sldNum" sz="quarter" idx="5"/>
          </p:nvPr>
        </p:nvSpPr>
        <p:spPr>
          <a:noFill/>
        </p:spPr>
        <p:txBody>
          <a:bodyPr/>
          <a:lstStyle/>
          <a:p>
            <a:fld id="{EA14AC6C-3B19-47DA-8B70-C7B4DA472C41}" type="slidenum">
              <a:rPr lang="en-US" smtClean="0"/>
              <a:pPr/>
              <a:t>2</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p:cNvSpPr>
            <a:spLocks noGrp="1" noChangeArrowheads="1"/>
          </p:cNvSpPr>
          <p:nvPr>
            <p:ph type="sldNum" sz="quarter" idx="5"/>
          </p:nvPr>
        </p:nvSpPr>
        <p:spPr>
          <a:noFill/>
        </p:spPr>
        <p:txBody>
          <a:bodyPr/>
          <a:lstStyle/>
          <a:p>
            <a:fld id="{00EA4C5F-06B5-4E7D-800C-494CFE9E7862}" type="slidenum">
              <a:rPr lang="en-US" smtClean="0"/>
              <a:pPr/>
              <a:t>20</a:t>
            </a:fld>
            <a:endParaRPr lang="en-US" smtClean="0"/>
          </a:p>
        </p:txBody>
      </p:sp>
      <p:sp>
        <p:nvSpPr>
          <p:cNvPr id="30722" name="Rectangle 2"/>
          <p:cNvSpPr>
            <a:spLocks noGrp="1" noRot="1" noChangeAspect="1" noChangeArrowheads="1" noTextEdit="1"/>
          </p:cNvSpPr>
          <p:nvPr>
            <p:ph type="sldImg"/>
          </p:nvPr>
        </p:nvSpPr>
        <p:spPr>
          <a:xfrm>
            <a:off x="1257300" y="720725"/>
            <a:ext cx="4800600" cy="3600450"/>
          </a:xfrm>
          <a:ln/>
        </p:spPr>
      </p:sp>
      <p:sp>
        <p:nvSpPr>
          <p:cNvPr id="30723"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p:cNvSpPr>
            <a:spLocks noGrp="1" noChangeArrowheads="1"/>
          </p:cNvSpPr>
          <p:nvPr>
            <p:ph type="sldNum" sz="quarter" idx="5"/>
          </p:nvPr>
        </p:nvSpPr>
        <p:spPr>
          <a:noFill/>
        </p:spPr>
        <p:txBody>
          <a:bodyPr/>
          <a:lstStyle/>
          <a:p>
            <a:fld id="{00EA4C5F-06B5-4E7D-800C-494CFE9E7862}" type="slidenum">
              <a:rPr lang="en-US" smtClean="0"/>
              <a:pPr/>
              <a:t>21</a:t>
            </a:fld>
            <a:endParaRPr lang="en-US" smtClean="0"/>
          </a:p>
        </p:txBody>
      </p:sp>
      <p:sp>
        <p:nvSpPr>
          <p:cNvPr id="30722" name="Rectangle 2"/>
          <p:cNvSpPr>
            <a:spLocks noGrp="1" noRot="1" noChangeAspect="1" noChangeArrowheads="1" noTextEdit="1"/>
          </p:cNvSpPr>
          <p:nvPr>
            <p:ph type="sldImg"/>
          </p:nvPr>
        </p:nvSpPr>
        <p:spPr>
          <a:xfrm>
            <a:off x="1257300" y="720725"/>
            <a:ext cx="4800600" cy="3600450"/>
          </a:xfrm>
          <a:ln/>
        </p:spPr>
      </p:sp>
      <p:sp>
        <p:nvSpPr>
          <p:cNvPr id="30723"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p:cNvSpPr>
            <a:spLocks noGrp="1" noChangeArrowheads="1"/>
          </p:cNvSpPr>
          <p:nvPr>
            <p:ph type="sldNum" sz="quarter" idx="5"/>
          </p:nvPr>
        </p:nvSpPr>
        <p:spPr>
          <a:noFill/>
        </p:spPr>
        <p:txBody>
          <a:bodyPr/>
          <a:lstStyle/>
          <a:p>
            <a:fld id="{00EA4C5F-06B5-4E7D-800C-494CFE9E7862}" type="slidenum">
              <a:rPr lang="en-US" smtClean="0"/>
              <a:pPr/>
              <a:t>22</a:t>
            </a:fld>
            <a:endParaRPr lang="en-US" smtClean="0"/>
          </a:p>
        </p:txBody>
      </p:sp>
      <p:sp>
        <p:nvSpPr>
          <p:cNvPr id="30722" name="Rectangle 2"/>
          <p:cNvSpPr>
            <a:spLocks noGrp="1" noRot="1" noChangeAspect="1" noChangeArrowheads="1" noTextEdit="1"/>
          </p:cNvSpPr>
          <p:nvPr>
            <p:ph type="sldImg"/>
          </p:nvPr>
        </p:nvSpPr>
        <p:spPr>
          <a:xfrm>
            <a:off x="1257300" y="720725"/>
            <a:ext cx="4800600" cy="3600450"/>
          </a:xfrm>
          <a:ln/>
        </p:spPr>
      </p:sp>
      <p:sp>
        <p:nvSpPr>
          <p:cNvPr id="30723"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p:cNvSpPr>
            <a:spLocks noGrp="1" noChangeArrowheads="1"/>
          </p:cNvSpPr>
          <p:nvPr>
            <p:ph type="sldNum" sz="quarter" idx="5"/>
          </p:nvPr>
        </p:nvSpPr>
        <p:spPr>
          <a:noFill/>
        </p:spPr>
        <p:txBody>
          <a:bodyPr/>
          <a:lstStyle/>
          <a:p>
            <a:fld id="{00EA4C5F-06B5-4E7D-800C-494CFE9E7862}" type="slidenum">
              <a:rPr lang="en-US" smtClean="0"/>
              <a:pPr/>
              <a:t>23</a:t>
            </a:fld>
            <a:endParaRPr lang="en-US" smtClean="0"/>
          </a:p>
        </p:txBody>
      </p:sp>
      <p:sp>
        <p:nvSpPr>
          <p:cNvPr id="30722" name="Rectangle 2"/>
          <p:cNvSpPr>
            <a:spLocks noGrp="1" noRot="1" noChangeAspect="1" noChangeArrowheads="1" noTextEdit="1"/>
          </p:cNvSpPr>
          <p:nvPr>
            <p:ph type="sldImg"/>
          </p:nvPr>
        </p:nvSpPr>
        <p:spPr>
          <a:xfrm>
            <a:off x="1257300" y="720725"/>
            <a:ext cx="4800600" cy="3600450"/>
          </a:xfrm>
          <a:ln/>
        </p:spPr>
      </p:sp>
      <p:sp>
        <p:nvSpPr>
          <p:cNvPr id="30723"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p:cNvSpPr>
            <a:spLocks noGrp="1" noChangeArrowheads="1"/>
          </p:cNvSpPr>
          <p:nvPr>
            <p:ph type="sldNum" sz="quarter" idx="5"/>
          </p:nvPr>
        </p:nvSpPr>
        <p:spPr>
          <a:noFill/>
        </p:spPr>
        <p:txBody>
          <a:bodyPr/>
          <a:lstStyle/>
          <a:p>
            <a:fld id="{00EA4C5F-06B5-4E7D-800C-494CFE9E7862}" type="slidenum">
              <a:rPr lang="en-US" smtClean="0"/>
              <a:pPr/>
              <a:t>24</a:t>
            </a:fld>
            <a:endParaRPr lang="en-US" smtClean="0"/>
          </a:p>
        </p:txBody>
      </p:sp>
      <p:sp>
        <p:nvSpPr>
          <p:cNvPr id="30722" name="Rectangle 2"/>
          <p:cNvSpPr>
            <a:spLocks noGrp="1" noRot="1" noChangeAspect="1" noChangeArrowheads="1" noTextEdit="1"/>
          </p:cNvSpPr>
          <p:nvPr>
            <p:ph type="sldImg"/>
          </p:nvPr>
        </p:nvSpPr>
        <p:spPr>
          <a:xfrm>
            <a:off x="1257300" y="720725"/>
            <a:ext cx="4800600" cy="3600450"/>
          </a:xfrm>
          <a:ln/>
        </p:spPr>
      </p:sp>
      <p:sp>
        <p:nvSpPr>
          <p:cNvPr id="30723"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7"/>
          <p:cNvSpPr>
            <a:spLocks noGrp="1" noChangeArrowheads="1"/>
          </p:cNvSpPr>
          <p:nvPr>
            <p:ph type="sldNum" sz="quarter" idx="5"/>
          </p:nvPr>
        </p:nvSpPr>
        <p:spPr>
          <a:noFill/>
        </p:spPr>
        <p:txBody>
          <a:bodyPr/>
          <a:lstStyle/>
          <a:p>
            <a:fld id="{103E6D93-5B76-437A-A0A1-510CEC0EB3D6}" type="slidenum">
              <a:rPr lang="en-US" smtClean="0"/>
              <a:pPr/>
              <a:t>3</a:t>
            </a:fld>
            <a:endParaRPr lang="en-US" smtClean="0"/>
          </a:p>
        </p:txBody>
      </p:sp>
      <p:sp>
        <p:nvSpPr>
          <p:cNvPr id="6146" name="Rectangle 2"/>
          <p:cNvSpPr>
            <a:spLocks noGrp="1" noRot="1" noChangeAspect="1" noChangeArrowheads="1" noTextEdit="1"/>
          </p:cNvSpPr>
          <p:nvPr>
            <p:ph type="sldImg"/>
          </p:nvPr>
        </p:nvSpPr>
        <p:spPr>
          <a:xfrm>
            <a:off x="1257300" y="720725"/>
            <a:ext cx="4800600" cy="3600450"/>
          </a:xfrm>
          <a:ln/>
        </p:spPr>
      </p:sp>
      <p:sp>
        <p:nvSpPr>
          <p:cNvPr id="614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7"/>
          <p:cNvSpPr>
            <a:spLocks noGrp="1" noChangeArrowheads="1"/>
          </p:cNvSpPr>
          <p:nvPr>
            <p:ph type="sldNum" sz="quarter" idx="5"/>
          </p:nvPr>
        </p:nvSpPr>
        <p:spPr>
          <a:noFill/>
        </p:spPr>
        <p:txBody>
          <a:bodyPr/>
          <a:lstStyle/>
          <a:p>
            <a:fld id="{103E6D93-5B76-437A-A0A1-510CEC0EB3D6}" type="slidenum">
              <a:rPr lang="en-US" smtClean="0"/>
              <a:pPr/>
              <a:t>4</a:t>
            </a:fld>
            <a:endParaRPr lang="en-US" smtClean="0"/>
          </a:p>
        </p:txBody>
      </p:sp>
      <p:sp>
        <p:nvSpPr>
          <p:cNvPr id="6146" name="Rectangle 2"/>
          <p:cNvSpPr>
            <a:spLocks noGrp="1" noRot="1" noChangeAspect="1" noChangeArrowheads="1" noTextEdit="1"/>
          </p:cNvSpPr>
          <p:nvPr>
            <p:ph type="sldImg"/>
          </p:nvPr>
        </p:nvSpPr>
        <p:spPr>
          <a:xfrm>
            <a:off x="1257300" y="720725"/>
            <a:ext cx="4800600" cy="3600450"/>
          </a:xfrm>
          <a:ln/>
        </p:spPr>
      </p:sp>
      <p:sp>
        <p:nvSpPr>
          <p:cNvPr id="614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7"/>
          <p:cNvSpPr>
            <a:spLocks noGrp="1" noChangeArrowheads="1"/>
          </p:cNvSpPr>
          <p:nvPr>
            <p:ph type="sldNum" sz="quarter" idx="5"/>
          </p:nvPr>
        </p:nvSpPr>
        <p:spPr>
          <a:noFill/>
        </p:spPr>
        <p:txBody>
          <a:bodyPr/>
          <a:lstStyle/>
          <a:p>
            <a:fld id="{103E6D93-5B76-437A-A0A1-510CEC0EB3D6}" type="slidenum">
              <a:rPr lang="en-US" smtClean="0"/>
              <a:pPr/>
              <a:t>5</a:t>
            </a:fld>
            <a:endParaRPr lang="en-US" smtClean="0"/>
          </a:p>
        </p:txBody>
      </p:sp>
      <p:sp>
        <p:nvSpPr>
          <p:cNvPr id="6146" name="Rectangle 2"/>
          <p:cNvSpPr>
            <a:spLocks noGrp="1" noRot="1" noChangeAspect="1" noChangeArrowheads="1" noTextEdit="1"/>
          </p:cNvSpPr>
          <p:nvPr>
            <p:ph type="sldImg"/>
          </p:nvPr>
        </p:nvSpPr>
        <p:spPr>
          <a:xfrm>
            <a:off x="1257300" y="720725"/>
            <a:ext cx="4800600" cy="3600450"/>
          </a:xfrm>
          <a:ln/>
        </p:spPr>
      </p:sp>
      <p:sp>
        <p:nvSpPr>
          <p:cNvPr id="614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7"/>
          <p:cNvSpPr>
            <a:spLocks noGrp="1" noChangeArrowheads="1"/>
          </p:cNvSpPr>
          <p:nvPr>
            <p:ph type="sldNum" sz="quarter" idx="5"/>
          </p:nvPr>
        </p:nvSpPr>
        <p:spPr>
          <a:noFill/>
        </p:spPr>
        <p:txBody>
          <a:bodyPr/>
          <a:lstStyle/>
          <a:p>
            <a:fld id="{103E6D93-5B76-437A-A0A1-510CEC0EB3D6}" type="slidenum">
              <a:rPr lang="en-US" smtClean="0"/>
              <a:pPr/>
              <a:t>6</a:t>
            </a:fld>
            <a:endParaRPr lang="en-US" smtClean="0"/>
          </a:p>
        </p:txBody>
      </p:sp>
      <p:sp>
        <p:nvSpPr>
          <p:cNvPr id="6146" name="Rectangle 2"/>
          <p:cNvSpPr>
            <a:spLocks noGrp="1" noRot="1" noChangeAspect="1" noChangeArrowheads="1" noTextEdit="1"/>
          </p:cNvSpPr>
          <p:nvPr>
            <p:ph type="sldImg"/>
          </p:nvPr>
        </p:nvSpPr>
        <p:spPr>
          <a:xfrm>
            <a:off x="1257300" y="720725"/>
            <a:ext cx="4800600" cy="3600450"/>
          </a:xfrm>
          <a:ln/>
        </p:spPr>
      </p:sp>
      <p:sp>
        <p:nvSpPr>
          <p:cNvPr id="614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7"/>
          <p:cNvSpPr>
            <a:spLocks noGrp="1" noChangeArrowheads="1"/>
          </p:cNvSpPr>
          <p:nvPr>
            <p:ph type="sldNum" sz="quarter" idx="5"/>
          </p:nvPr>
        </p:nvSpPr>
        <p:spPr>
          <a:noFill/>
        </p:spPr>
        <p:txBody>
          <a:bodyPr/>
          <a:lstStyle/>
          <a:p>
            <a:fld id="{103E6D93-5B76-437A-A0A1-510CEC0EB3D6}" type="slidenum">
              <a:rPr lang="en-US" smtClean="0"/>
              <a:pPr/>
              <a:t>7</a:t>
            </a:fld>
            <a:endParaRPr lang="en-US" smtClean="0"/>
          </a:p>
        </p:txBody>
      </p:sp>
      <p:sp>
        <p:nvSpPr>
          <p:cNvPr id="6146" name="Rectangle 2"/>
          <p:cNvSpPr>
            <a:spLocks noGrp="1" noRot="1" noChangeAspect="1" noChangeArrowheads="1" noTextEdit="1"/>
          </p:cNvSpPr>
          <p:nvPr>
            <p:ph type="sldImg"/>
          </p:nvPr>
        </p:nvSpPr>
        <p:spPr>
          <a:xfrm>
            <a:off x="1257300" y="720725"/>
            <a:ext cx="4800600" cy="3600450"/>
          </a:xfrm>
          <a:ln/>
        </p:spPr>
      </p:sp>
      <p:sp>
        <p:nvSpPr>
          <p:cNvPr id="614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7"/>
          <p:cNvSpPr>
            <a:spLocks noGrp="1" noChangeArrowheads="1"/>
          </p:cNvSpPr>
          <p:nvPr>
            <p:ph type="sldNum" sz="quarter" idx="5"/>
          </p:nvPr>
        </p:nvSpPr>
        <p:spPr>
          <a:noFill/>
        </p:spPr>
        <p:txBody>
          <a:bodyPr/>
          <a:lstStyle/>
          <a:p>
            <a:fld id="{103E6D93-5B76-437A-A0A1-510CEC0EB3D6}" type="slidenum">
              <a:rPr lang="en-US" smtClean="0"/>
              <a:pPr/>
              <a:t>8</a:t>
            </a:fld>
            <a:endParaRPr lang="en-US" smtClean="0"/>
          </a:p>
        </p:txBody>
      </p:sp>
      <p:sp>
        <p:nvSpPr>
          <p:cNvPr id="6146" name="Rectangle 2"/>
          <p:cNvSpPr>
            <a:spLocks noGrp="1" noRot="1" noChangeAspect="1" noChangeArrowheads="1" noTextEdit="1"/>
          </p:cNvSpPr>
          <p:nvPr>
            <p:ph type="sldImg"/>
          </p:nvPr>
        </p:nvSpPr>
        <p:spPr>
          <a:xfrm>
            <a:off x="1257300" y="720725"/>
            <a:ext cx="4800600" cy="3600450"/>
          </a:xfrm>
          <a:ln/>
        </p:spPr>
      </p:sp>
      <p:sp>
        <p:nvSpPr>
          <p:cNvPr id="614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7"/>
          <p:cNvSpPr>
            <a:spLocks noGrp="1" noChangeArrowheads="1"/>
          </p:cNvSpPr>
          <p:nvPr>
            <p:ph type="sldNum" sz="quarter" idx="5"/>
          </p:nvPr>
        </p:nvSpPr>
        <p:spPr>
          <a:noFill/>
        </p:spPr>
        <p:txBody>
          <a:bodyPr/>
          <a:lstStyle/>
          <a:p>
            <a:fld id="{103E6D93-5B76-437A-A0A1-510CEC0EB3D6}" type="slidenum">
              <a:rPr lang="en-US" smtClean="0"/>
              <a:pPr/>
              <a:t>9</a:t>
            </a:fld>
            <a:endParaRPr lang="en-US" smtClean="0"/>
          </a:p>
        </p:txBody>
      </p:sp>
      <p:sp>
        <p:nvSpPr>
          <p:cNvPr id="6146" name="Rectangle 2"/>
          <p:cNvSpPr>
            <a:spLocks noGrp="1" noRot="1" noChangeAspect="1" noChangeArrowheads="1" noTextEdit="1"/>
          </p:cNvSpPr>
          <p:nvPr>
            <p:ph type="sldImg"/>
          </p:nvPr>
        </p:nvSpPr>
        <p:spPr>
          <a:xfrm>
            <a:off x="1257300" y="720725"/>
            <a:ext cx="4800600" cy="3600450"/>
          </a:xfrm>
          <a:ln/>
        </p:spPr>
      </p:sp>
      <p:sp>
        <p:nvSpPr>
          <p:cNvPr id="614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p:cNvSpPr/>
          <p:nvPr userDrawn="1"/>
        </p:nvSpPr>
        <p:spPr>
          <a:xfrm>
            <a:off x="0" y="0"/>
            <a:ext cx="9144000" cy="762000"/>
          </a:xfrm>
          <a:prstGeom prst="rect">
            <a:avLst/>
          </a:prstGeom>
          <a:solidFill>
            <a:srgbClr val="34000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smtClean="0">
              <a:solidFill>
                <a:schemeClr val="accent3">
                  <a:lumMod val="85000"/>
                </a:schemeClr>
              </a:solidFill>
            </a:endParaRPr>
          </a:p>
          <a:p>
            <a:pPr algn="ctr">
              <a:defRPr/>
            </a:pPr>
            <a:endParaRPr lang="en-US" dirty="0" smtClean="0">
              <a:solidFill>
                <a:schemeClr val="accent3">
                  <a:lumMod val="85000"/>
                </a:schemeClr>
              </a:solidFill>
            </a:endParaRPr>
          </a:p>
          <a:p>
            <a:pPr algn="ctr">
              <a:defRPr/>
            </a:pPr>
            <a:r>
              <a:rPr lang="en-US" dirty="0" smtClean="0">
                <a:solidFill>
                  <a:schemeClr val="accent3">
                    <a:lumMod val="85000"/>
                  </a:schemeClr>
                </a:solidFill>
              </a:rPr>
              <a:t>							</a:t>
            </a:r>
            <a:r>
              <a:rPr lang="en-US" sz="1050" b="0" spc="0" dirty="0" smtClean="0">
                <a:solidFill>
                  <a:srgbClr val="FEE8FB"/>
                </a:solidFill>
                <a:latin typeface="Arial Rounded MT Bold" pitchFamily="34" charset="0"/>
              </a:rPr>
              <a:t>Ahead</a:t>
            </a:r>
            <a:r>
              <a:rPr lang="en-US" sz="1050" b="0" spc="0" baseline="0" dirty="0" smtClean="0">
                <a:solidFill>
                  <a:srgbClr val="FEE8FB"/>
                </a:solidFill>
                <a:latin typeface="Arial Rounded MT Bold" pitchFamily="34" charset="0"/>
              </a:rPr>
              <a:t> of the Curve…</a:t>
            </a:r>
            <a:endParaRPr lang="en-US" sz="1050" b="0" spc="0" dirty="0">
              <a:solidFill>
                <a:srgbClr val="FEE8FB"/>
              </a:solidFill>
              <a:latin typeface="Arial Rounded MT Bold" pitchFamily="34" charset="0"/>
            </a:endParaRPr>
          </a:p>
        </p:txBody>
      </p:sp>
      <p:sp>
        <p:nvSpPr>
          <p:cNvPr id="1027" name="Rectangle 3"/>
          <p:cNvSpPr>
            <a:spLocks noGrp="1" noChangeArrowheads="1"/>
          </p:cNvSpPr>
          <p:nvPr>
            <p:ph type="body" idx="1"/>
          </p:nvPr>
        </p:nvSpPr>
        <p:spPr bwMode="auto">
          <a:xfrm>
            <a:off x="457200" y="914400"/>
            <a:ext cx="8229600" cy="5029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33" name="Line 9"/>
          <p:cNvSpPr>
            <a:spLocks noChangeShapeType="1"/>
          </p:cNvSpPr>
          <p:nvPr/>
        </p:nvSpPr>
        <p:spPr bwMode="auto">
          <a:xfrm>
            <a:off x="0" y="762000"/>
            <a:ext cx="9144000" cy="0"/>
          </a:xfrm>
          <a:prstGeom prst="line">
            <a:avLst/>
          </a:prstGeom>
          <a:noFill/>
          <a:ln w="38100">
            <a:solidFill>
              <a:srgbClr val="340002"/>
            </a:solidFill>
            <a:round/>
            <a:headEnd/>
            <a:tailEnd/>
          </a:ln>
          <a:effectLst/>
        </p:spPr>
        <p:txBody>
          <a:bodyPr/>
          <a:lstStyle/>
          <a:p>
            <a:pPr>
              <a:defRPr/>
            </a:pPr>
            <a:endParaRPr lang="en-US" sz="1200" dirty="0">
              <a:latin typeface="Arial Rounded MT Bold" pitchFamily="34" charset="0"/>
              <a:cs typeface="Arial" pitchFamily="34" charset="0"/>
            </a:endParaRPr>
          </a:p>
        </p:txBody>
      </p:sp>
      <p:sp>
        <p:nvSpPr>
          <p:cNvPr id="1034" name="Text Box 10"/>
          <p:cNvSpPr txBox="1">
            <a:spLocks noChangeArrowheads="1"/>
          </p:cNvSpPr>
          <p:nvPr/>
        </p:nvSpPr>
        <p:spPr bwMode="auto">
          <a:xfrm>
            <a:off x="0" y="6611938"/>
            <a:ext cx="9144000" cy="246221"/>
          </a:xfrm>
          <a:prstGeom prst="rect">
            <a:avLst/>
          </a:prstGeom>
          <a:solidFill>
            <a:srgbClr val="340002"/>
          </a:solidFill>
          <a:ln w="9525">
            <a:noFill/>
            <a:miter lim="800000"/>
            <a:headEnd/>
            <a:tailEnd/>
          </a:ln>
          <a:effectLst/>
        </p:spPr>
        <p:txBody>
          <a:bodyPr>
            <a:spAutoFit/>
          </a:bodyPr>
          <a:lstStyle/>
          <a:p>
            <a:pPr algn="r">
              <a:spcBef>
                <a:spcPct val="50000"/>
              </a:spcBef>
              <a:defRPr/>
            </a:pPr>
            <a:r>
              <a:rPr lang="en-US" sz="1000" dirty="0">
                <a:solidFill>
                  <a:schemeClr val="bg1">
                    <a:lumMod val="75000"/>
                  </a:schemeClr>
                </a:solidFill>
              </a:rPr>
              <a:t>© </a:t>
            </a:r>
            <a:r>
              <a:rPr lang="en-US" sz="1000" dirty="0" smtClean="0">
                <a:solidFill>
                  <a:schemeClr val="bg1">
                    <a:lumMod val="75000"/>
                  </a:schemeClr>
                </a:solidFill>
              </a:rPr>
              <a:t>2010, </a:t>
            </a:r>
            <a:r>
              <a:rPr lang="en-US" sz="1000" dirty="0">
                <a:solidFill>
                  <a:schemeClr val="bg1">
                    <a:lumMod val="75000"/>
                  </a:schemeClr>
                </a:solidFill>
              </a:rPr>
              <a:t>Zogby International</a:t>
            </a:r>
          </a:p>
        </p:txBody>
      </p:sp>
      <p:pic>
        <p:nvPicPr>
          <p:cNvPr id="10" name="Picture 5" descr="C:\Users\sam\Desktop\ZILogo2.jpg"/>
          <p:cNvPicPr>
            <a:picLocks noChangeAspect="1" noChangeArrowheads="1"/>
          </p:cNvPicPr>
          <p:nvPr userDrawn="1"/>
        </p:nvPicPr>
        <p:blipFill>
          <a:blip r:embed="rId4" cstate="print"/>
          <a:srcRect b="4675"/>
          <a:stretch>
            <a:fillRect/>
          </a:stretch>
        </p:blipFill>
        <p:spPr bwMode="auto">
          <a:xfrm>
            <a:off x="1" y="26988"/>
            <a:ext cx="1443039" cy="70961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rtl="0" eaLnBrk="0" fontAlgn="base" hangingPunct="0">
        <a:spcBef>
          <a:spcPct val="0"/>
        </a:spcBef>
        <a:spcAft>
          <a:spcPct val="0"/>
        </a:spcAft>
        <a:defRPr sz="2800">
          <a:solidFill>
            <a:schemeClr val="bg1"/>
          </a:solidFill>
          <a:latin typeface="+mj-lt"/>
          <a:ea typeface="+mj-ea"/>
          <a:cs typeface="+mj-cs"/>
        </a:defRPr>
      </a:lvl1pPr>
      <a:lvl2pPr algn="ctr" rtl="0" eaLnBrk="0" fontAlgn="base" hangingPunct="0">
        <a:spcBef>
          <a:spcPct val="0"/>
        </a:spcBef>
        <a:spcAft>
          <a:spcPct val="0"/>
        </a:spcAft>
        <a:defRPr sz="2800">
          <a:solidFill>
            <a:schemeClr val="bg1"/>
          </a:solidFill>
          <a:latin typeface="Georgia" pitchFamily="18" charset="0"/>
          <a:cs typeface="Arial" charset="0"/>
        </a:defRPr>
      </a:lvl2pPr>
      <a:lvl3pPr algn="ctr" rtl="0" eaLnBrk="0" fontAlgn="base" hangingPunct="0">
        <a:spcBef>
          <a:spcPct val="0"/>
        </a:spcBef>
        <a:spcAft>
          <a:spcPct val="0"/>
        </a:spcAft>
        <a:defRPr sz="2800">
          <a:solidFill>
            <a:schemeClr val="bg1"/>
          </a:solidFill>
          <a:latin typeface="Georgia" pitchFamily="18" charset="0"/>
          <a:cs typeface="Arial" charset="0"/>
        </a:defRPr>
      </a:lvl3pPr>
      <a:lvl4pPr algn="ctr" rtl="0" eaLnBrk="0" fontAlgn="base" hangingPunct="0">
        <a:spcBef>
          <a:spcPct val="0"/>
        </a:spcBef>
        <a:spcAft>
          <a:spcPct val="0"/>
        </a:spcAft>
        <a:defRPr sz="2800">
          <a:solidFill>
            <a:schemeClr val="bg1"/>
          </a:solidFill>
          <a:latin typeface="Georgia" pitchFamily="18" charset="0"/>
          <a:cs typeface="Arial" charset="0"/>
        </a:defRPr>
      </a:lvl4pPr>
      <a:lvl5pPr algn="ctr" rtl="0" eaLnBrk="0" fontAlgn="base" hangingPunct="0">
        <a:spcBef>
          <a:spcPct val="0"/>
        </a:spcBef>
        <a:spcAft>
          <a:spcPct val="0"/>
        </a:spcAft>
        <a:defRPr sz="2800">
          <a:solidFill>
            <a:schemeClr val="bg1"/>
          </a:solidFill>
          <a:latin typeface="Georgia" pitchFamily="18" charset="0"/>
          <a:cs typeface="Arial" charset="0"/>
        </a:defRPr>
      </a:lvl5pPr>
      <a:lvl6pPr marL="457200" algn="ctr" rtl="0" fontAlgn="base">
        <a:spcBef>
          <a:spcPct val="0"/>
        </a:spcBef>
        <a:spcAft>
          <a:spcPct val="0"/>
        </a:spcAft>
        <a:defRPr sz="4400">
          <a:solidFill>
            <a:schemeClr val="tx2"/>
          </a:solidFill>
          <a:latin typeface="Georgia" pitchFamily="18" charset="0"/>
          <a:cs typeface="Arial" charset="0"/>
        </a:defRPr>
      </a:lvl6pPr>
      <a:lvl7pPr marL="914400" algn="ctr" rtl="0" fontAlgn="base">
        <a:spcBef>
          <a:spcPct val="0"/>
        </a:spcBef>
        <a:spcAft>
          <a:spcPct val="0"/>
        </a:spcAft>
        <a:defRPr sz="4400">
          <a:solidFill>
            <a:schemeClr val="tx2"/>
          </a:solidFill>
          <a:latin typeface="Georgia" pitchFamily="18" charset="0"/>
          <a:cs typeface="Arial" charset="0"/>
        </a:defRPr>
      </a:lvl7pPr>
      <a:lvl8pPr marL="1371600" algn="ctr" rtl="0" fontAlgn="base">
        <a:spcBef>
          <a:spcPct val="0"/>
        </a:spcBef>
        <a:spcAft>
          <a:spcPct val="0"/>
        </a:spcAft>
        <a:defRPr sz="4400">
          <a:solidFill>
            <a:schemeClr val="tx2"/>
          </a:solidFill>
          <a:latin typeface="Georgia" pitchFamily="18" charset="0"/>
          <a:cs typeface="Arial" charset="0"/>
        </a:defRPr>
      </a:lvl8pPr>
      <a:lvl9pPr marL="1828800" algn="ctr" rtl="0" fontAlgn="base">
        <a:spcBef>
          <a:spcPct val="0"/>
        </a:spcBef>
        <a:spcAft>
          <a:spcPct val="0"/>
        </a:spcAft>
        <a:defRPr sz="4400">
          <a:solidFill>
            <a:schemeClr val="tx2"/>
          </a:solidFill>
          <a:latin typeface="Georgia" pitchFamily="18"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Arial" pitchFamily="34" charset="0"/>
        </a:defRPr>
      </a:lvl1pPr>
      <a:lvl2pPr marL="742950" indent="-285750" algn="l" rtl="0" eaLnBrk="0" fontAlgn="base" hangingPunct="0">
        <a:spcBef>
          <a:spcPct val="20000"/>
        </a:spcBef>
        <a:spcAft>
          <a:spcPct val="0"/>
        </a:spcAft>
        <a:buChar char="–"/>
        <a:defRPr sz="2800">
          <a:solidFill>
            <a:schemeClr val="tx1"/>
          </a:solidFill>
          <a:latin typeface="+mn-lt"/>
          <a:cs typeface="Arial" pitchFamily="34" charset="0"/>
        </a:defRPr>
      </a:lvl2pPr>
      <a:lvl3pPr marL="1143000" indent="-228600" algn="l" rtl="0" eaLnBrk="0" fontAlgn="base" hangingPunct="0">
        <a:spcBef>
          <a:spcPct val="20000"/>
        </a:spcBef>
        <a:spcAft>
          <a:spcPct val="0"/>
        </a:spcAft>
        <a:buChar char="•"/>
        <a:defRPr sz="2400">
          <a:solidFill>
            <a:schemeClr val="tx1"/>
          </a:solidFill>
          <a:latin typeface="+mn-lt"/>
          <a:cs typeface="Arial" pitchFamily="34" charset="0"/>
        </a:defRPr>
      </a:lvl3pPr>
      <a:lvl4pPr marL="1600200" indent="-228600" algn="l" rtl="0" eaLnBrk="0" fontAlgn="base" hangingPunct="0">
        <a:spcBef>
          <a:spcPct val="20000"/>
        </a:spcBef>
        <a:spcAft>
          <a:spcPct val="0"/>
        </a:spcAft>
        <a:buChar char="–"/>
        <a:defRPr sz="2000">
          <a:solidFill>
            <a:schemeClr val="tx1"/>
          </a:solidFill>
          <a:latin typeface="+mn-lt"/>
          <a:cs typeface="Arial" pitchFamily="34" charset="0"/>
        </a:defRPr>
      </a:lvl4pPr>
      <a:lvl5pPr marL="2057400" indent="-228600" algn="l" rtl="0" eaLnBrk="0" fontAlgn="base" hangingPunct="0">
        <a:spcBef>
          <a:spcPct val="20000"/>
        </a:spcBef>
        <a:spcAft>
          <a:spcPct val="0"/>
        </a:spcAft>
        <a:buChar char="»"/>
        <a:defRPr sz="2000">
          <a:solidFill>
            <a:schemeClr val="tx1"/>
          </a:solidFill>
          <a:latin typeface="+mn-lt"/>
          <a:cs typeface="Arial" pitchFamily="34" charset="0"/>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TextBox 6"/>
          <p:cNvSpPr txBox="1">
            <a:spLocks noChangeArrowheads="1"/>
          </p:cNvSpPr>
          <p:nvPr/>
        </p:nvSpPr>
        <p:spPr bwMode="auto">
          <a:xfrm>
            <a:off x="2438401" y="1295400"/>
            <a:ext cx="184731" cy="369332"/>
          </a:xfrm>
          <a:prstGeom prst="rect">
            <a:avLst/>
          </a:prstGeom>
          <a:noFill/>
          <a:ln w="9525">
            <a:noFill/>
            <a:miter lim="800000"/>
            <a:headEnd/>
            <a:tailEnd/>
          </a:ln>
        </p:spPr>
        <p:txBody>
          <a:bodyPr wrap="none">
            <a:spAutoFit/>
          </a:bodyPr>
          <a:lstStyle/>
          <a:p>
            <a:endParaRPr lang="en-US"/>
          </a:p>
        </p:txBody>
      </p:sp>
      <p:sp>
        <p:nvSpPr>
          <p:cNvPr id="10" name="Content Placeholder 5"/>
          <p:cNvSpPr>
            <a:spLocks noGrp="1"/>
          </p:cNvSpPr>
          <p:nvPr>
            <p:ph idx="4294967295"/>
          </p:nvPr>
        </p:nvSpPr>
        <p:spPr>
          <a:xfrm>
            <a:off x="0" y="914400"/>
            <a:ext cx="8915400" cy="5257800"/>
          </a:xfrm>
        </p:spPr>
        <p:txBody>
          <a:bodyPr/>
          <a:lstStyle/>
          <a:p>
            <a:pPr algn="ctr">
              <a:buFontTx/>
              <a:buNone/>
            </a:pPr>
            <a:endParaRPr lang="en-US" dirty="0" smtClean="0">
              <a:latin typeface="Arial" charset="0"/>
              <a:cs typeface="Arial" charset="0"/>
            </a:endParaRPr>
          </a:p>
          <a:p>
            <a:pPr algn="ctr">
              <a:buFontTx/>
              <a:buNone/>
            </a:pPr>
            <a:r>
              <a:rPr lang="en-US" sz="4800" b="1" dirty="0" smtClean="0">
                <a:latin typeface="Gill Sans MT" pitchFamily="34" charset="0"/>
                <a:cs typeface="Arial" charset="0"/>
              </a:rPr>
              <a:t>The Tribal Matrix:</a:t>
            </a:r>
          </a:p>
          <a:p>
            <a:pPr algn="ctr">
              <a:buFontTx/>
              <a:buNone/>
            </a:pPr>
            <a:r>
              <a:rPr lang="en-US" sz="4000" dirty="0" smtClean="0">
                <a:latin typeface="Gill Sans MT" pitchFamily="34" charset="0"/>
                <a:cs typeface="Arial" charset="0"/>
              </a:rPr>
              <a:t>Disintegration and Reintegration in a Fractured World</a:t>
            </a:r>
          </a:p>
          <a:p>
            <a:pPr algn="ctr">
              <a:buFontTx/>
              <a:buNone/>
            </a:pPr>
            <a:endParaRPr lang="en-US" dirty="0" smtClean="0">
              <a:latin typeface="Arial" charset="0"/>
              <a:cs typeface="Arial" charset="0"/>
            </a:endParaRPr>
          </a:p>
          <a:p>
            <a:pPr algn="ctr">
              <a:buFontTx/>
              <a:buNone/>
            </a:pPr>
            <a:r>
              <a:rPr lang="en-US" sz="2800" b="1" i="1" dirty="0" smtClean="0">
                <a:latin typeface="Arial" charset="0"/>
                <a:cs typeface="Arial" charset="0"/>
              </a:rPr>
              <a:t>John Zogby</a:t>
            </a:r>
          </a:p>
          <a:p>
            <a:pPr algn="ctr">
              <a:buFontTx/>
              <a:buNone/>
            </a:pPr>
            <a:endParaRPr lang="en-US" sz="2800" i="1" dirty="0" smtClean="0">
              <a:latin typeface="Arial" charset="0"/>
              <a:cs typeface="Arial" charset="0"/>
            </a:endParaRPr>
          </a:p>
          <a:p>
            <a:pPr algn="ctr">
              <a:buFontTx/>
              <a:buNone/>
            </a:pPr>
            <a:r>
              <a:rPr lang="en-US" sz="2400" dirty="0" smtClean="0">
                <a:latin typeface="Gill Sans MT" pitchFamily="34" charset="0"/>
                <a:cs typeface="Arial" charset="0"/>
              </a:rPr>
              <a:t>Prague International Advertising Festival, May 2010</a:t>
            </a:r>
          </a:p>
          <a:p>
            <a:pPr algn="ctr">
              <a:buFontTx/>
              <a:buNone/>
            </a:pPr>
            <a:endParaRPr lang="en-US" sz="3600" dirty="0" smtClean="0">
              <a:latin typeface="Gill Sans MT" pitchFamily="34" charset="0"/>
              <a:cs typeface="Arial"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Box 6"/>
          <p:cNvSpPr txBox="1">
            <a:spLocks noChangeArrowheads="1"/>
          </p:cNvSpPr>
          <p:nvPr/>
        </p:nvSpPr>
        <p:spPr bwMode="auto">
          <a:xfrm>
            <a:off x="2438401" y="1295400"/>
            <a:ext cx="184731" cy="369332"/>
          </a:xfrm>
          <a:prstGeom prst="rect">
            <a:avLst/>
          </a:prstGeom>
          <a:noFill/>
          <a:ln w="9525">
            <a:noFill/>
            <a:miter lim="800000"/>
            <a:headEnd/>
            <a:tailEnd/>
          </a:ln>
        </p:spPr>
        <p:txBody>
          <a:bodyPr wrap="none">
            <a:spAutoFit/>
          </a:bodyPr>
          <a:lstStyle/>
          <a:p>
            <a:endParaRPr lang="en-US"/>
          </a:p>
        </p:txBody>
      </p:sp>
      <p:sp>
        <p:nvSpPr>
          <p:cNvPr id="5" name="TextBox 4"/>
          <p:cNvSpPr txBox="1"/>
          <p:nvPr/>
        </p:nvSpPr>
        <p:spPr>
          <a:xfrm>
            <a:off x="457200" y="838200"/>
            <a:ext cx="8367162" cy="5816977"/>
          </a:xfrm>
          <a:prstGeom prst="rect">
            <a:avLst/>
          </a:prstGeom>
          <a:noFill/>
        </p:spPr>
        <p:txBody>
          <a:bodyPr wrap="square" rtlCol="0">
            <a:spAutoFit/>
          </a:bodyPr>
          <a:lstStyle/>
          <a:p>
            <a:r>
              <a:rPr lang="en-US" sz="3200" b="1" dirty="0" smtClean="0">
                <a:latin typeface="Gill Sans MT" pitchFamily="34" charset="0"/>
              </a:rPr>
              <a:t>Mission Driven . . .</a:t>
            </a:r>
          </a:p>
          <a:p>
            <a:endParaRPr lang="en-US" sz="1000" dirty="0" smtClean="0">
              <a:latin typeface="Gill Sans MT" pitchFamily="34" charset="0"/>
            </a:endParaRPr>
          </a:p>
          <a:p>
            <a:pPr lvl="2" indent="-457200">
              <a:buFont typeface="Arial" pitchFamily="34" charset="0"/>
              <a:buChar char="•"/>
            </a:pPr>
            <a:r>
              <a:rPr lang="en-US" sz="2800" dirty="0" smtClean="0">
                <a:latin typeface="Gill Sans MT" pitchFamily="34" charset="0"/>
              </a:rPr>
              <a:t>Lifestyle is defined by causes, not money</a:t>
            </a:r>
          </a:p>
          <a:p>
            <a:pPr lvl="2" indent="-457200">
              <a:buFont typeface="Arial" pitchFamily="34" charset="0"/>
              <a:buChar char="•"/>
            </a:pPr>
            <a:r>
              <a:rPr lang="en-US" sz="2800" dirty="0" smtClean="0">
                <a:latin typeface="Gill Sans MT" pitchFamily="34" charset="0"/>
              </a:rPr>
              <a:t>Differ from other tribes in the depth and texture of their conviction</a:t>
            </a:r>
          </a:p>
          <a:p>
            <a:pPr lvl="2" indent="-457200">
              <a:buFont typeface="Arial" pitchFamily="34" charset="0"/>
              <a:buChar char="•"/>
            </a:pPr>
            <a:r>
              <a:rPr lang="en-US" sz="2800" dirty="0" smtClean="0">
                <a:latin typeface="Gill Sans MT" pitchFamily="34" charset="0"/>
              </a:rPr>
              <a:t>Are the most likely of any tribe to believe that the American Dream is about spiritual fulfillment</a:t>
            </a:r>
          </a:p>
          <a:p>
            <a:pPr lvl="2" indent="-457200"/>
            <a:endParaRPr lang="en-US" sz="1000" dirty="0" smtClean="0">
              <a:latin typeface="Gill Sans MT" pitchFamily="34" charset="0"/>
            </a:endParaRPr>
          </a:p>
          <a:p>
            <a:pPr marL="0" lvl="1"/>
            <a:r>
              <a:rPr lang="en-US" sz="2800" b="1" dirty="0" smtClean="0">
                <a:latin typeface="Gill Sans MT" pitchFamily="34" charset="0"/>
              </a:rPr>
              <a:t>Typical Question:  </a:t>
            </a:r>
            <a:r>
              <a:rPr lang="en-US" sz="2800" dirty="0" smtClean="0">
                <a:latin typeface="Gill Sans MT" pitchFamily="34" charset="0"/>
              </a:rPr>
              <a:t>It is more important that my life’s work reflect the causes I am passionate about rather than that my work pay well.</a:t>
            </a:r>
          </a:p>
          <a:p>
            <a:pPr marL="0" lvl="1"/>
            <a:endParaRPr lang="en-US" sz="1200" dirty="0" smtClean="0">
              <a:latin typeface="Gill Sans MT" pitchFamily="34" charset="0"/>
            </a:endParaRPr>
          </a:p>
          <a:p>
            <a:pPr marL="914400" lvl="3"/>
            <a:r>
              <a:rPr lang="en-US" sz="2400" dirty="0" smtClean="0">
                <a:latin typeface="Gill Sans MT" pitchFamily="34" charset="0"/>
              </a:rPr>
              <a:t>1.  Strongly agree		2.  Somewhat agree</a:t>
            </a:r>
          </a:p>
          <a:p>
            <a:pPr lvl="3" indent="-457200"/>
            <a:r>
              <a:rPr lang="en-US" sz="2400" dirty="0" smtClean="0">
                <a:latin typeface="Gill Sans MT" pitchFamily="34" charset="0"/>
              </a:rPr>
              <a:t>3.  Somewhat disagree		4.  Strongly disagree</a:t>
            </a:r>
          </a:p>
          <a:p>
            <a:pPr lvl="8" indent="-457200">
              <a:buAutoNum type="arabicPeriod" startAt="5"/>
            </a:pPr>
            <a:r>
              <a:rPr lang="en-US" sz="2400" dirty="0" smtClean="0">
                <a:latin typeface="Gill Sans MT" pitchFamily="34" charset="0"/>
              </a:rPr>
              <a:t>Not sure</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Box 6"/>
          <p:cNvSpPr txBox="1">
            <a:spLocks noChangeArrowheads="1"/>
          </p:cNvSpPr>
          <p:nvPr/>
        </p:nvSpPr>
        <p:spPr bwMode="auto">
          <a:xfrm>
            <a:off x="2438401" y="1295400"/>
            <a:ext cx="184731" cy="369332"/>
          </a:xfrm>
          <a:prstGeom prst="rect">
            <a:avLst/>
          </a:prstGeom>
          <a:noFill/>
          <a:ln w="9525">
            <a:noFill/>
            <a:miter lim="800000"/>
            <a:headEnd/>
            <a:tailEnd/>
          </a:ln>
        </p:spPr>
        <p:txBody>
          <a:bodyPr wrap="none">
            <a:spAutoFit/>
          </a:bodyPr>
          <a:lstStyle/>
          <a:p>
            <a:endParaRPr lang="en-US"/>
          </a:p>
        </p:txBody>
      </p:sp>
      <p:sp>
        <p:nvSpPr>
          <p:cNvPr id="5" name="TextBox 4"/>
          <p:cNvSpPr txBox="1"/>
          <p:nvPr/>
        </p:nvSpPr>
        <p:spPr>
          <a:xfrm>
            <a:off x="457200" y="914400"/>
            <a:ext cx="8367162" cy="5663089"/>
          </a:xfrm>
          <a:prstGeom prst="rect">
            <a:avLst/>
          </a:prstGeom>
          <a:noFill/>
        </p:spPr>
        <p:txBody>
          <a:bodyPr wrap="square" rtlCol="0">
            <a:spAutoFit/>
          </a:bodyPr>
          <a:lstStyle/>
          <a:p>
            <a:r>
              <a:rPr lang="en-US" sz="3200" b="1" dirty="0" smtClean="0">
                <a:latin typeface="Gill Sans MT" pitchFamily="34" charset="0"/>
              </a:rPr>
              <a:t>Secular Idolaters . . .</a:t>
            </a:r>
          </a:p>
          <a:p>
            <a:endParaRPr lang="en-US" sz="1000" dirty="0" smtClean="0">
              <a:latin typeface="Gill Sans MT" pitchFamily="34" charset="0"/>
            </a:endParaRPr>
          </a:p>
          <a:p>
            <a:pPr lvl="2" indent="-457200">
              <a:buFont typeface="Arial" pitchFamily="34" charset="0"/>
              <a:buChar char="•"/>
            </a:pPr>
            <a:r>
              <a:rPr lang="en-US" sz="2800" dirty="0" smtClean="0">
                <a:latin typeface="Gill Sans MT" pitchFamily="34" charset="0"/>
              </a:rPr>
              <a:t>Are strong nationalists</a:t>
            </a:r>
          </a:p>
          <a:p>
            <a:pPr lvl="2" indent="-457200">
              <a:buFont typeface="Arial" pitchFamily="34" charset="0"/>
              <a:buChar char="•"/>
            </a:pPr>
            <a:r>
              <a:rPr lang="en-US" sz="2800" dirty="0" smtClean="0">
                <a:latin typeface="Gill Sans MT" pitchFamily="34" charset="0"/>
              </a:rPr>
              <a:t>Feel American culture is inherently superior to cultures elsewhere in the world</a:t>
            </a:r>
          </a:p>
          <a:p>
            <a:pPr lvl="2" indent="-457200">
              <a:buFont typeface="Arial" pitchFamily="34" charset="0"/>
              <a:buChar char="•"/>
            </a:pPr>
            <a:r>
              <a:rPr lang="en-US" sz="2800" dirty="0" smtClean="0">
                <a:latin typeface="Gill Sans MT" pitchFamily="34" charset="0"/>
              </a:rPr>
              <a:t>Show little inclination to question the practices of their country</a:t>
            </a:r>
          </a:p>
          <a:p>
            <a:pPr lvl="2" indent="-457200">
              <a:buFont typeface="Arial" pitchFamily="34" charset="0"/>
              <a:buChar char="•"/>
            </a:pPr>
            <a:endParaRPr lang="en-US" sz="2800" dirty="0" smtClean="0">
              <a:latin typeface="Gill Sans MT" pitchFamily="34" charset="0"/>
            </a:endParaRPr>
          </a:p>
          <a:p>
            <a:pPr marL="0" lvl="1"/>
            <a:r>
              <a:rPr lang="en-US" sz="2800" b="1" dirty="0" smtClean="0">
                <a:latin typeface="Gill Sans MT" pitchFamily="34" charset="0"/>
              </a:rPr>
              <a:t>Typical Question:  </a:t>
            </a:r>
            <a:r>
              <a:rPr lang="en-US" sz="2800" dirty="0" smtClean="0">
                <a:latin typeface="Gill Sans MT" pitchFamily="34" charset="0"/>
              </a:rPr>
              <a:t>I would fight for my nation before I would fight for my God.</a:t>
            </a:r>
          </a:p>
          <a:p>
            <a:pPr marL="0" lvl="1"/>
            <a:endParaRPr lang="en-US" sz="2400" dirty="0" smtClean="0">
              <a:latin typeface="Gill Sans MT" pitchFamily="34" charset="0"/>
            </a:endParaRPr>
          </a:p>
          <a:p>
            <a:pPr marL="914400" lvl="3"/>
            <a:r>
              <a:rPr lang="en-US" sz="2400" dirty="0" smtClean="0">
                <a:latin typeface="Gill Sans MT" pitchFamily="34" charset="0"/>
              </a:rPr>
              <a:t>1.  Strongly agree		2.  Somewhat agree</a:t>
            </a:r>
          </a:p>
          <a:p>
            <a:pPr lvl="3" indent="-457200"/>
            <a:r>
              <a:rPr lang="en-US" sz="2400" dirty="0" smtClean="0">
                <a:latin typeface="Gill Sans MT" pitchFamily="34" charset="0"/>
              </a:rPr>
              <a:t>3.  Somewhat disagree		4.  Strongly disagree</a:t>
            </a:r>
          </a:p>
          <a:p>
            <a:pPr lvl="8" indent="-457200"/>
            <a:r>
              <a:rPr lang="en-US" sz="2400" dirty="0" smtClean="0">
                <a:latin typeface="Gill Sans MT" pitchFamily="34" charset="0"/>
              </a:rPr>
              <a:t>5.  Not sure</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Box 6"/>
          <p:cNvSpPr txBox="1">
            <a:spLocks noChangeArrowheads="1"/>
          </p:cNvSpPr>
          <p:nvPr/>
        </p:nvSpPr>
        <p:spPr bwMode="auto">
          <a:xfrm>
            <a:off x="2438401" y="1295400"/>
            <a:ext cx="184731" cy="369332"/>
          </a:xfrm>
          <a:prstGeom prst="rect">
            <a:avLst/>
          </a:prstGeom>
          <a:noFill/>
          <a:ln w="9525">
            <a:noFill/>
            <a:miter lim="800000"/>
            <a:headEnd/>
            <a:tailEnd/>
          </a:ln>
        </p:spPr>
        <p:txBody>
          <a:bodyPr wrap="none">
            <a:spAutoFit/>
          </a:bodyPr>
          <a:lstStyle/>
          <a:p>
            <a:endParaRPr lang="en-US"/>
          </a:p>
        </p:txBody>
      </p:sp>
      <p:sp>
        <p:nvSpPr>
          <p:cNvPr id="5" name="TextBox 4"/>
          <p:cNvSpPr txBox="1"/>
          <p:nvPr/>
        </p:nvSpPr>
        <p:spPr>
          <a:xfrm>
            <a:off x="457200" y="838200"/>
            <a:ext cx="8367162" cy="5847755"/>
          </a:xfrm>
          <a:prstGeom prst="rect">
            <a:avLst/>
          </a:prstGeom>
          <a:noFill/>
        </p:spPr>
        <p:txBody>
          <a:bodyPr wrap="square" rtlCol="0">
            <a:spAutoFit/>
          </a:bodyPr>
          <a:lstStyle/>
          <a:p>
            <a:r>
              <a:rPr lang="en-US" sz="3200" b="1" dirty="0" smtClean="0">
                <a:latin typeface="Gill Sans MT" pitchFamily="34" charset="0"/>
              </a:rPr>
              <a:t>New-Agers . . .</a:t>
            </a:r>
          </a:p>
          <a:p>
            <a:endParaRPr lang="en-US" sz="1000" dirty="0" smtClean="0">
              <a:latin typeface="Gill Sans MT" pitchFamily="34" charset="0"/>
            </a:endParaRPr>
          </a:p>
          <a:p>
            <a:pPr lvl="2" indent="-457200">
              <a:buFont typeface="Arial" pitchFamily="34" charset="0"/>
              <a:buChar char="•"/>
            </a:pPr>
            <a:r>
              <a:rPr lang="en-US" sz="2800" dirty="0" smtClean="0">
                <a:latin typeface="Gill Sans MT" pitchFamily="34" charset="0"/>
              </a:rPr>
              <a:t>Are a 50-year-old-and-upward crowd</a:t>
            </a:r>
          </a:p>
          <a:p>
            <a:pPr lvl="2" indent="-457200">
              <a:buFont typeface="Arial" pitchFamily="34" charset="0"/>
              <a:buChar char="•"/>
            </a:pPr>
            <a:r>
              <a:rPr lang="en-US" sz="2800" dirty="0" smtClean="0">
                <a:latin typeface="Gill Sans MT" pitchFamily="34" charset="0"/>
              </a:rPr>
              <a:t>Are far more focused on friends, family, or community than on owning things or making a living</a:t>
            </a:r>
          </a:p>
          <a:p>
            <a:pPr lvl="2" indent="-457200">
              <a:buFont typeface="Arial" pitchFamily="34" charset="0"/>
              <a:buChar char="•"/>
            </a:pPr>
            <a:r>
              <a:rPr lang="en-US" sz="2800" dirty="0" smtClean="0">
                <a:latin typeface="Gill Sans MT" pitchFamily="34" charset="0"/>
              </a:rPr>
              <a:t>Are consumers of “comfort things” – food and other products</a:t>
            </a:r>
          </a:p>
          <a:p>
            <a:pPr lvl="2" indent="-457200"/>
            <a:endParaRPr lang="en-US" sz="1200" dirty="0" smtClean="0">
              <a:latin typeface="Gill Sans MT" pitchFamily="34" charset="0"/>
            </a:endParaRPr>
          </a:p>
          <a:p>
            <a:pPr marL="0" lvl="1"/>
            <a:r>
              <a:rPr lang="en-US" sz="2800" b="1" dirty="0" smtClean="0">
                <a:latin typeface="Gill Sans MT" pitchFamily="34" charset="0"/>
              </a:rPr>
              <a:t>Typical Question:  </a:t>
            </a:r>
            <a:r>
              <a:rPr lang="en-US" sz="2800" dirty="0" smtClean="0">
                <a:latin typeface="Gill Sans MT" pitchFamily="34" charset="0"/>
              </a:rPr>
              <a:t>I want my obituary to say that I did something significant for my community.</a:t>
            </a:r>
          </a:p>
          <a:p>
            <a:pPr marL="0" lvl="1"/>
            <a:endParaRPr lang="en-US" sz="2400" dirty="0" smtClean="0">
              <a:latin typeface="Gill Sans MT" pitchFamily="34" charset="0"/>
            </a:endParaRPr>
          </a:p>
          <a:p>
            <a:pPr marL="914400" lvl="3"/>
            <a:r>
              <a:rPr lang="en-US" sz="2400" dirty="0" smtClean="0">
                <a:latin typeface="Gill Sans MT" pitchFamily="34" charset="0"/>
              </a:rPr>
              <a:t>1.  Strongly agree		2.  Somewhat agree</a:t>
            </a:r>
          </a:p>
          <a:p>
            <a:pPr lvl="3" indent="-457200"/>
            <a:r>
              <a:rPr lang="en-US" sz="2400" dirty="0" smtClean="0">
                <a:latin typeface="Gill Sans MT" pitchFamily="34" charset="0"/>
              </a:rPr>
              <a:t>3.  Somewhat disagree		4.  Strongly disagree</a:t>
            </a:r>
          </a:p>
          <a:p>
            <a:pPr lvl="8" indent="-457200">
              <a:buAutoNum type="arabicPeriod" startAt="5"/>
            </a:pPr>
            <a:r>
              <a:rPr lang="en-US" sz="2400" dirty="0" smtClean="0">
                <a:latin typeface="Gill Sans MT" pitchFamily="34" charset="0"/>
              </a:rPr>
              <a:t>Not sure</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Box 6"/>
          <p:cNvSpPr txBox="1">
            <a:spLocks noChangeArrowheads="1"/>
          </p:cNvSpPr>
          <p:nvPr/>
        </p:nvSpPr>
        <p:spPr bwMode="auto">
          <a:xfrm>
            <a:off x="2438401" y="1295400"/>
            <a:ext cx="184731" cy="369332"/>
          </a:xfrm>
          <a:prstGeom prst="rect">
            <a:avLst/>
          </a:prstGeom>
          <a:noFill/>
          <a:ln w="9525">
            <a:noFill/>
            <a:miter lim="800000"/>
            <a:headEnd/>
            <a:tailEnd/>
          </a:ln>
        </p:spPr>
        <p:txBody>
          <a:bodyPr wrap="none">
            <a:spAutoFit/>
          </a:bodyPr>
          <a:lstStyle/>
          <a:p>
            <a:endParaRPr lang="en-US"/>
          </a:p>
        </p:txBody>
      </p:sp>
      <p:sp>
        <p:nvSpPr>
          <p:cNvPr id="5" name="TextBox 4"/>
          <p:cNvSpPr txBox="1"/>
          <p:nvPr/>
        </p:nvSpPr>
        <p:spPr>
          <a:xfrm>
            <a:off x="457200" y="914400"/>
            <a:ext cx="8367162" cy="5232202"/>
          </a:xfrm>
          <a:prstGeom prst="rect">
            <a:avLst/>
          </a:prstGeom>
          <a:noFill/>
        </p:spPr>
        <p:txBody>
          <a:bodyPr wrap="square" rtlCol="0">
            <a:spAutoFit/>
          </a:bodyPr>
          <a:lstStyle/>
          <a:p>
            <a:r>
              <a:rPr lang="en-US" sz="3200" b="1" dirty="0" smtClean="0">
                <a:latin typeface="Gill Sans MT" pitchFamily="34" charset="0"/>
              </a:rPr>
              <a:t>Out of Boxers . . .</a:t>
            </a:r>
          </a:p>
          <a:p>
            <a:endParaRPr lang="en-US" sz="1000" dirty="0" smtClean="0">
              <a:latin typeface="Gill Sans MT" pitchFamily="34" charset="0"/>
            </a:endParaRPr>
          </a:p>
          <a:p>
            <a:pPr lvl="2" indent="-457200">
              <a:buFont typeface="Arial" pitchFamily="34" charset="0"/>
              <a:buChar char="•"/>
            </a:pPr>
            <a:r>
              <a:rPr lang="en-US" sz="2800" dirty="0" smtClean="0">
                <a:latin typeface="Gill Sans MT" pitchFamily="34" charset="0"/>
              </a:rPr>
              <a:t>Lives are marked by creativity and business entrepreneurship</a:t>
            </a:r>
          </a:p>
          <a:p>
            <a:pPr lvl="2" indent="-457200">
              <a:buFont typeface="Arial" pitchFamily="34" charset="0"/>
              <a:buChar char="•"/>
            </a:pPr>
            <a:r>
              <a:rPr lang="en-US" sz="2800" dirty="0" smtClean="0">
                <a:latin typeface="Gill Sans MT" pitchFamily="34" charset="0"/>
              </a:rPr>
              <a:t>Are likely to describe their work as “very fulfilling”</a:t>
            </a:r>
          </a:p>
          <a:p>
            <a:pPr lvl="2" indent="-457200">
              <a:buFont typeface="Arial" pitchFamily="34" charset="0"/>
              <a:buChar char="•"/>
            </a:pPr>
            <a:r>
              <a:rPr lang="en-US" sz="2800" dirty="0" smtClean="0">
                <a:latin typeface="Gill Sans MT" pitchFamily="34" charset="0"/>
              </a:rPr>
              <a:t>Work situations are inherently unstable </a:t>
            </a:r>
          </a:p>
          <a:p>
            <a:pPr lvl="2" indent="-457200">
              <a:buFont typeface="Arial" pitchFamily="34" charset="0"/>
              <a:buChar char="•"/>
            </a:pPr>
            <a:endParaRPr lang="en-US" sz="2800" dirty="0" smtClean="0">
              <a:latin typeface="Gill Sans MT" pitchFamily="34" charset="0"/>
            </a:endParaRPr>
          </a:p>
          <a:p>
            <a:pPr marL="0" lvl="1"/>
            <a:r>
              <a:rPr lang="en-US" sz="2800" b="1" dirty="0" smtClean="0">
                <a:latin typeface="Gill Sans MT" pitchFamily="34" charset="0"/>
              </a:rPr>
              <a:t>Typical Question:  </a:t>
            </a:r>
            <a:r>
              <a:rPr lang="en-US" sz="2800" dirty="0" smtClean="0">
                <a:latin typeface="Gill Sans MT" pitchFamily="34" charset="0"/>
              </a:rPr>
              <a:t>I’m always thinking about the next business I can create.</a:t>
            </a:r>
          </a:p>
          <a:p>
            <a:pPr marL="0" lvl="1"/>
            <a:endParaRPr lang="en-US" sz="2400" dirty="0" smtClean="0">
              <a:latin typeface="Gill Sans MT" pitchFamily="34" charset="0"/>
            </a:endParaRPr>
          </a:p>
          <a:p>
            <a:pPr marL="914400" lvl="3"/>
            <a:r>
              <a:rPr lang="en-US" sz="2400" dirty="0" smtClean="0">
                <a:latin typeface="Gill Sans MT" pitchFamily="34" charset="0"/>
              </a:rPr>
              <a:t>1.  Strongly agree		2.  Somewhat agree</a:t>
            </a:r>
          </a:p>
          <a:p>
            <a:pPr lvl="3" indent="-457200"/>
            <a:r>
              <a:rPr lang="en-US" sz="2400" dirty="0" smtClean="0">
                <a:latin typeface="Gill Sans MT" pitchFamily="34" charset="0"/>
              </a:rPr>
              <a:t>3.  Somewhat disagree		4.  Strongly disagree</a:t>
            </a:r>
          </a:p>
          <a:p>
            <a:pPr lvl="8" indent="-457200">
              <a:buAutoNum type="arabicPeriod" startAt="5"/>
            </a:pPr>
            <a:r>
              <a:rPr lang="en-US" sz="2400" dirty="0" smtClean="0">
                <a:latin typeface="Gill Sans MT" pitchFamily="34" charset="0"/>
              </a:rPr>
              <a:t>Not sure</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Box 6"/>
          <p:cNvSpPr txBox="1">
            <a:spLocks noChangeArrowheads="1"/>
          </p:cNvSpPr>
          <p:nvPr/>
        </p:nvSpPr>
        <p:spPr bwMode="auto">
          <a:xfrm>
            <a:off x="2438401" y="1295400"/>
            <a:ext cx="184731" cy="369332"/>
          </a:xfrm>
          <a:prstGeom prst="rect">
            <a:avLst/>
          </a:prstGeom>
          <a:noFill/>
          <a:ln w="9525">
            <a:noFill/>
            <a:miter lim="800000"/>
            <a:headEnd/>
            <a:tailEnd/>
          </a:ln>
        </p:spPr>
        <p:txBody>
          <a:bodyPr wrap="none">
            <a:spAutoFit/>
          </a:bodyPr>
          <a:lstStyle/>
          <a:p>
            <a:endParaRPr lang="en-US"/>
          </a:p>
        </p:txBody>
      </p:sp>
      <p:sp>
        <p:nvSpPr>
          <p:cNvPr id="5" name="TextBox 4"/>
          <p:cNvSpPr txBox="1"/>
          <p:nvPr/>
        </p:nvSpPr>
        <p:spPr>
          <a:xfrm>
            <a:off x="457200" y="685800"/>
            <a:ext cx="8367162" cy="5986254"/>
          </a:xfrm>
          <a:prstGeom prst="rect">
            <a:avLst/>
          </a:prstGeom>
          <a:noFill/>
        </p:spPr>
        <p:txBody>
          <a:bodyPr wrap="square" rtlCol="0">
            <a:spAutoFit/>
          </a:bodyPr>
          <a:lstStyle/>
          <a:p>
            <a:r>
              <a:rPr lang="en-US" sz="3200" b="1" dirty="0" smtClean="0">
                <a:latin typeface="Gill Sans MT" pitchFamily="34" charset="0"/>
              </a:rPr>
              <a:t>Left Behinds . . .</a:t>
            </a:r>
          </a:p>
          <a:p>
            <a:endParaRPr lang="en-US" sz="1000" dirty="0" smtClean="0">
              <a:latin typeface="Gill Sans MT" pitchFamily="34" charset="0"/>
            </a:endParaRPr>
          </a:p>
          <a:p>
            <a:pPr lvl="2" indent="-457200">
              <a:buFont typeface="Arial" pitchFamily="34" charset="0"/>
              <a:buChar char="•"/>
            </a:pPr>
            <a:r>
              <a:rPr lang="en-US" sz="2800" dirty="0" smtClean="0">
                <a:latin typeface="Gill Sans MT" pitchFamily="34" charset="0"/>
              </a:rPr>
              <a:t>Are wracked by fears that they will not be able to provide food, shelter, or other basic needs for themselves and their family</a:t>
            </a:r>
          </a:p>
          <a:p>
            <a:pPr lvl="2" indent="-457200">
              <a:buFont typeface="Arial" pitchFamily="34" charset="0"/>
              <a:buChar char="•"/>
            </a:pPr>
            <a:r>
              <a:rPr lang="en-US" sz="2800" dirty="0" smtClean="0">
                <a:latin typeface="Gill Sans MT" pitchFamily="34" charset="0"/>
              </a:rPr>
              <a:t>Are more likely to fall into the lower income brackets</a:t>
            </a:r>
          </a:p>
          <a:p>
            <a:pPr lvl="2" indent="-457200">
              <a:buFont typeface="Arial" pitchFamily="34" charset="0"/>
              <a:buChar char="•"/>
            </a:pPr>
            <a:r>
              <a:rPr lang="en-US" sz="2800" dirty="0" smtClean="0">
                <a:latin typeface="Gill Sans MT" pitchFamily="34" charset="0"/>
              </a:rPr>
              <a:t>Have not given up on themselves</a:t>
            </a:r>
          </a:p>
          <a:p>
            <a:pPr lvl="2" indent="-457200"/>
            <a:endParaRPr lang="en-US" sz="1000" dirty="0" smtClean="0">
              <a:latin typeface="Gill Sans MT" pitchFamily="34" charset="0"/>
            </a:endParaRPr>
          </a:p>
          <a:p>
            <a:pPr marL="0" lvl="1"/>
            <a:r>
              <a:rPr lang="en-US" sz="2800" b="1" dirty="0" smtClean="0">
                <a:latin typeface="Gill Sans MT" pitchFamily="34" charset="0"/>
              </a:rPr>
              <a:t>Typical Question:  </a:t>
            </a:r>
            <a:r>
              <a:rPr lang="en-US" sz="2800" dirty="0" smtClean="0">
                <a:latin typeface="Gill Sans MT" pitchFamily="34" charset="0"/>
              </a:rPr>
              <a:t>I am too busy meeting my family’s basic needs for food or shelter to worry about most other things.</a:t>
            </a:r>
          </a:p>
          <a:p>
            <a:pPr marL="0" lvl="1"/>
            <a:endParaRPr lang="en-US" sz="1000" dirty="0" smtClean="0">
              <a:latin typeface="Gill Sans MT" pitchFamily="34" charset="0"/>
            </a:endParaRPr>
          </a:p>
          <a:p>
            <a:pPr marL="914400" lvl="3"/>
            <a:r>
              <a:rPr lang="en-US" sz="2300" dirty="0" smtClean="0">
                <a:latin typeface="Gill Sans MT" pitchFamily="34" charset="0"/>
              </a:rPr>
              <a:t>1.  Strongly agree		2.  Somewhat agree</a:t>
            </a:r>
          </a:p>
          <a:p>
            <a:pPr lvl="3" indent="-457200"/>
            <a:r>
              <a:rPr lang="en-US" sz="2300" dirty="0" smtClean="0">
                <a:latin typeface="Gill Sans MT" pitchFamily="34" charset="0"/>
              </a:rPr>
              <a:t>3.  Somewhat disagree		4.  Strongly disagree</a:t>
            </a:r>
          </a:p>
          <a:p>
            <a:pPr lvl="8" indent="-457200"/>
            <a:r>
              <a:rPr lang="en-US" sz="2300" dirty="0" smtClean="0">
                <a:latin typeface="Gill Sans MT" pitchFamily="34" charset="0"/>
              </a:rPr>
              <a:t>5.  Not sure</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TextBox 6"/>
          <p:cNvSpPr txBox="1">
            <a:spLocks noChangeArrowheads="1"/>
          </p:cNvSpPr>
          <p:nvPr/>
        </p:nvSpPr>
        <p:spPr bwMode="auto">
          <a:xfrm>
            <a:off x="2438401" y="1295400"/>
            <a:ext cx="184731" cy="369332"/>
          </a:xfrm>
          <a:prstGeom prst="rect">
            <a:avLst/>
          </a:prstGeom>
          <a:noFill/>
          <a:ln w="9525">
            <a:noFill/>
            <a:miter lim="800000"/>
            <a:headEnd/>
            <a:tailEnd/>
          </a:ln>
        </p:spPr>
        <p:txBody>
          <a:bodyPr wrap="none">
            <a:spAutoFit/>
          </a:bodyPr>
          <a:lstStyle/>
          <a:p>
            <a:endParaRPr lang="en-US"/>
          </a:p>
        </p:txBody>
      </p:sp>
      <p:sp>
        <p:nvSpPr>
          <p:cNvPr id="10" name="Content Placeholder 5"/>
          <p:cNvSpPr>
            <a:spLocks noGrp="1"/>
          </p:cNvSpPr>
          <p:nvPr>
            <p:ph idx="4294967295"/>
          </p:nvPr>
        </p:nvSpPr>
        <p:spPr>
          <a:xfrm>
            <a:off x="0" y="914400"/>
            <a:ext cx="8915400" cy="5257800"/>
          </a:xfrm>
        </p:spPr>
        <p:txBody>
          <a:bodyPr/>
          <a:lstStyle/>
          <a:p>
            <a:pPr algn="ctr">
              <a:buFontTx/>
              <a:buNone/>
            </a:pPr>
            <a:endParaRPr lang="en-US" dirty="0" smtClean="0">
              <a:latin typeface="Arial" charset="0"/>
              <a:cs typeface="Arial" charset="0"/>
            </a:endParaRPr>
          </a:p>
          <a:p>
            <a:pPr algn="ctr">
              <a:buFontTx/>
              <a:buNone/>
            </a:pPr>
            <a:endParaRPr lang="en-US" sz="4800" b="1" dirty="0" smtClean="0">
              <a:latin typeface="Gill Sans MT" pitchFamily="34" charset="0"/>
              <a:cs typeface="Arial" charset="0"/>
            </a:endParaRPr>
          </a:p>
          <a:p>
            <a:pPr algn="ctr">
              <a:buFontTx/>
              <a:buNone/>
            </a:pPr>
            <a:r>
              <a:rPr lang="en-US" sz="4800" b="1" dirty="0" smtClean="0">
                <a:latin typeface="Gill Sans MT" pitchFamily="34" charset="0"/>
                <a:cs typeface="Arial" charset="0"/>
              </a:rPr>
              <a:t>The Tribal Matrix:</a:t>
            </a:r>
          </a:p>
          <a:p>
            <a:pPr algn="ctr">
              <a:buFontTx/>
              <a:buNone/>
            </a:pPr>
            <a:r>
              <a:rPr lang="en-US" sz="4800" dirty="0" smtClean="0">
                <a:latin typeface="Gill Sans MT" pitchFamily="34" charset="0"/>
                <a:cs typeface="Arial" charset="0"/>
              </a:rPr>
              <a:t>Summary Points</a:t>
            </a:r>
            <a:endParaRPr lang="en-US" sz="3600" dirty="0" smtClean="0">
              <a:latin typeface="Gill Sans MT" pitchFamily="34" charset="0"/>
              <a:cs typeface="Arial" charset="0"/>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TextBox 6"/>
          <p:cNvSpPr txBox="1">
            <a:spLocks noChangeArrowheads="1"/>
          </p:cNvSpPr>
          <p:nvPr/>
        </p:nvSpPr>
        <p:spPr bwMode="auto">
          <a:xfrm>
            <a:off x="2438401" y="1295400"/>
            <a:ext cx="184731" cy="369332"/>
          </a:xfrm>
          <a:prstGeom prst="rect">
            <a:avLst/>
          </a:prstGeom>
          <a:noFill/>
          <a:ln w="9525">
            <a:noFill/>
            <a:miter lim="800000"/>
            <a:headEnd/>
            <a:tailEnd/>
          </a:ln>
        </p:spPr>
        <p:txBody>
          <a:bodyPr wrap="none">
            <a:spAutoFit/>
          </a:bodyPr>
          <a:lstStyle/>
          <a:p>
            <a:endParaRPr lang="en-US"/>
          </a:p>
        </p:txBody>
      </p:sp>
      <p:sp>
        <p:nvSpPr>
          <p:cNvPr id="10" name="Content Placeholder 5"/>
          <p:cNvSpPr>
            <a:spLocks noGrp="1"/>
          </p:cNvSpPr>
          <p:nvPr>
            <p:ph idx="4294967295"/>
          </p:nvPr>
        </p:nvSpPr>
        <p:spPr>
          <a:xfrm>
            <a:off x="914400" y="914400"/>
            <a:ext cx="8229600" cy="5257800"/>
          </a:xfrm>
        </p:spPr>
        <p:txBody>
          <a:bodyPr/>
          <a:lstStyle/>
          <a:p>
            <a:pPr>
              <a:buFontTx/>
              <a:buNone/>
            </a:pPr>
            <a:r>
              <a:rPr lang="en-US" sz="4800" b="1" dirty="0" smtClean="0">
                <a:latin typeface="Gill Sans MT" pitchFamily="34" charset="0"/>
                <a:cs typeface="Arial" charset="0"/>
              </a:rPr>
              <a:t>Bottom-up Creation:</a:t>
            </a:r>
          </a:p>
          <a:p>
            <a:pPr algn="ctr">
              <a:buFontTx/>
              <a:buNone/>
            </a:pPr>
            <a:endParaRPr lang="en-US" sz="3000" b="1" dirty="0" smtClean="0">
              <a:latin typeface="Gill Sans MT" pitchFamily="34" charset="0"/>
              <a:cs typeface="Arial" charset="0"/>
            </a:endParaRPr>
          </a:p>
          <a:p>
            <a:pPr lvl="1">
              <a:buFont typeface="Arial" pitchFamily="34" charset="0"/>
              <a:buChar char="•"/>
            </a:pPr>
            <a:r>
              <a:rPr lang="en-US" sz="3200" b="1" dirty="0" smtClean="0">
                <a:latin typeface="Gill Sans MT" pitchFamily="34" charset="0"/>
                <a:cs typeface="Arial" charset="0"/>
              </a:rPr>
              <a:t>Tribes are a process of self-selection</a:t>
            </a:r>
          </a:p>
          <a:p>
            <a:pPr lvl="1">
              <a:buFont typeface="Arial" pitchFamily="34" charset="0"/>
              <a:buChar char="•"/>
            </a:pPr>
            <a:r>
              <a:rPr lang="en-US" sz="3200" b="1" dirty="0" smtClean="0">
                <a:latin typeface="Gill Sans MT" pitchFamily="34" charset="0"/>
                <a:cs typeface="Arial" charset="0"/>
              </a:rPr>
              <a:t>It is the power of the public to make their own sense of a world gone chaotic</a:t>
            </a:r>
          </a:p>
          <a:p>
            <a:pPr lvl="1">
              <a:buFont typeface="Arial" pitchFamily="34" charset="0"/>
              <a:buChar char="•"/>
            </a:pPr>
            <a:r>
              <a:rPr lang="en-US" sz="3200" b="1" dirty="0" smtClean="0">
                <a:latin typeface="Gill Sans MT" pitchFamily="34" charset="0"/>
                <a:cs typeface="Arial" charset="0"/>
              </a:rPr>
              <a:t>A search for commonalities, not imposed marketers or consultants</a:t>
            </a:r>
            <a:endParaRPr lang="en-US" sz="3600" dirty="0" smtClean="0">
              <a:latin typeface="Gill Sans MT" pitchFamily="34" charset="0"/>
              <a:cs typeface="Arial" charset="0"/>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TextBox 6"/>
          <p:cNvSpPr txBox="1">
            <a:spLocks noChangeArrowheads="1"/>
          </p:cNvSpPr>
          <p:nvPr/>
        </p:nvSpPr>
        <p:spPr bwMode="auto">
          <a:xfrm>
            <a:off x="2438401" y="1295400"/>
            <a:ext cx="184731" cy="369332"/>
          </a:xfrm>
          <a:prstGeom prst="rect">
            <a:avLst/>
          </a:prstGeom>
          <a:noFill/>
          <a:ln w="9525">
            <a:noFill/>
            <a:miter lim="800000"/>
            <a:headEnd/>
            <a:tailEnd/>
          </a:ln>
        </p:spPr>
        <p:txBody>
          <a:bodyPr wrap="none">
            <a:spAutoFit/>
          </a:bodyPr>
          <a:lstStyle/>
          <a:p>
            <a:endParaRPr lang="en-US"/>
          </a:p>
        </p:txBody>
      </p:sp>
      <p:sp>
        <p:nvSpPr>
          <p:cNvPr id="10" name="Content Placeholder 5"/>
          <p:cNvSpPr>
            <a:spLocks noGrp="1"/>
          </p:cNvSpPr>
          <p:nvPr>
            <p:ph idx="4294967295"/>
          </p:nvPr>
        </p:nvSpPr>
        <p:spPr>
          <a:xfrm>
            <a:off x="914400" y="914400"/>
            <a:ext cx="8229600" cy="5257800"/>
          </a:xfrm>
        </p:spPr>
        <p:txBody>
          <a:bodyPr/>
          <a:lstStyle/>
          <a:p>
            <a:pPr>
              <a:buFontTx/>
              <a:buNone/>
            </a:pPr>
            <a:r>
              <a:rPr lang="en-US" sz="4800" b="1" dirty="0" smtClean="0">
                <a:latin typeface="Gill Sans MT" pitchFamily="34" charset="0"/>
                <a:cs typeface="Arial" charset="0"/>
              </a:rPr>
              <a:t>Shared Borders:</a:t>
            </a:r>
          </a:p>
          <a:p>
            <a:pPr lvl="1">
              <a:buNone/>
            </a:pPr>
            <a:endParaRPr lang="en-US" sz="3200" b="1" dirty="0" smtClean="0">
              <a:latin typeface="Gill Sans MT" pitchFamily="34" charset="0"/>
              <a:cs typeface="Arial" charset="0"/>
            </a:endParaRPr>
          </a:p>
          <a:p>
            <a:pPr lvl="1">
              <a:buFont typeface="Arial" pitchFamily="34" charset="0"/>
              <a:buChar char="•"/>
            </a:pPr>
            <a:r>
              <a:rPr lang="en-US" sz="3200" b="1" dirty="0" smtClean="0">
                <a:latin typeface="Gill Sans MT" pitchFamily="34" charset="0"/>
                <a:cs typeface="Arial" charset="0"/>
              </a:rPr>
              <a:t>Individuals belong to a dominant tribe</a:t>
            </a:r>
          </a:p>
          <a:p>
            <a:pPr lvl="1">
              <a:buFont typeface="Arial" pitchFamily="34" charset="0"/>
              <a:buChar char="•"/>
            </a:pPr>
            <a:r>
              <a:rPr lang="en-US" sz="3200" b="1" dirty="0" smtClean="0">
                <a:latin typeface="Gill Sans MT" pitchFamily="34" charset="0"/>
                <a:cs typeface="Arial" charset="0"/>
              </a:rPr>
              <a:t>Borders are often shared with other tribes</a:t>
            </a:r>
          </a:p>
          <a:p>
            <a:pPr lvl="1">
              <a:buFont typeface="Arial" pitchFamily="34" charset="0"/>
              <a:buChar char="•"/>
            </a:pPr>
            <a:r>
              <a:rPr lang="en-US" sz="3200" b="1" dirty="0" smtClean="0">
                <a:latin typeface="Gill Sans MT" pitchFamily="34" charset="0"/>
                <a:cs typeface="Arial" charset="0"/>
              </a:rPr>
              <a:t>Areas of commonality to pitch to members of two or more tribes</a:t>
            </a:r>
            <a:endParaRPr lang="en-US" sz="3600" dirty="0" smtClean="0">
              <a:latin typeface="Gill Sans MT" pitchFamily="34" charset="0"/>
              <a:cs typeface="Arial" charset="0"/>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TextBox 6"/>
          <p:cNvSpPr txBox="1">
            <a:spLocks noChangeArrowheads="1"/>
          </p:cNvSpPr>
          <p:nvPr/>
        </p:nvSpPr>
        <p:spPr bwMode="auto">
          <a:xfrm>
            <a:off x="2438401" y="1295400"/>
            <a:ext cx="184731" cy="369332"/>
          </a:xfrm>
          <a:prstGeom prst="rect">
            <a:avLst/>
          </a:prstGeom>
          <a:noFill/>
          <a:ln w="9525">
            <a:noFill/>
            <a:miter lim="800000"/>
            <a:headEnd/>
            <a:tailEnd/>
          </a:ln>
        </p:spPr>
        <p:txBody>
          <a:bodyPr wrap="none">
            <a:spAutoFit/>
          </a:bodyPr>
          <a:lstStyle/>
          <a:p>
            <a:endParaRPr lang="en-US"/>
          </a:p>
        </p:txBody>
      </p:sp>
      <p:sp>
        <p:nvSpPr>
          <p:cNvPr id="10" name="Content Placeholder 5"/>
          <p:cNvSpPr>
            <a:spLocks noGrp="1"/>
          </p:cNvSpPr>
          <p:nvPr>
            <p:ph idx="4294967295"/>
          </p:nvPr>
        </p:nvSpPr>
        <p:spPr>
          <a:xfrm>
            <a:off x="914400" y="914400"/>
            <a:ext cx="8229600" cy="5257800"/>
          </a:xfrm>
        </p:spPr>
        <p:txBody>
          <a:bodyPr/>
          <a:lstStyle/>
          <a:p>
            <a:pPr>
              <a:buFontTx/>
              <a:buNone/>
            </a:pPr>
            <a:r>
              <a:rPr lang="en-US" sz="4800" b="1" dirty="0" smtClean="0">
                <a:latin typeface="Gill Sans MT" pitchFamily="34" charset="0"/>
                <a:cs typeface="Arial" charset="0"/>
              </a:rPr>
              <a:t>Tribal Dissonance:</a:t>
            </a:r>
          </a:p>
          <a:p>
            <a:pPr algn="ctr">
              <a:buFontTx/>
              <a:buNone/>
            </a:pPr>
            <a:endParaRPr lang="en-US" sz="3000" b="1" dirty="0" smtClean="0">
              <a:latin typeface="Gill Sans MT" pitchFamily="34" charset="0"/>
              <a:cs typeface="Arial" charset="0"/>
            </a:endParaRPr>
          </a:p>
          <a:p>
            <a:pPr lvl="1">
              <a:buFont typeface="Arial" pitchFamily="34" charset="0"/>
              <a:buChar char="•"/>
            </a:pPr>
            <a:r>
              <a:rPr lang="en-US" sz="3200" b="1" dirty="0" smtClean="0">
                <a:latin typeface="Gill Sans MT" pitchFamily="34" charset="0"/>
                <a:cs typeface="Arial" charset="0"/>
              </a:rPr>
              <a:t>Need to understand which tribes are at odds with each other</a:t>
            </a:r>
          </a:p>
          <a:p>
            <a:pPr lvl="1">
              <a:buFont typeface="Arial" pitchFamily="34" charset="0"/>
              <a:buChar char="•"/>
            </a:pPr>
            <a:r>
              <a:rPr lang="en-US" sz="3200" b="1" dirty="0" smtClean="0">
                <a:latin typeface="Gill Sans MT" pitchFamily="34" charset="0"/>
                <a:cs typeface="Arial" charset="0"/>
              </a:rPr>
              <a:t>Attempts to build bridges could be disastrous</a:t>
            </a:r>
          </a:p>
          <a:p>
            <a:pPr lvl="1">
              <a:buFont typeface="Arial" pitchFamily="34" charset="0"/>
              <a:buChar char="•"/>
            </a:pPr>
            <a:r>
              <a:rPr lang="en-US" sz="3200" b="1" dirty="0" smtClean="0">
                <a:latin typeface="Gill Sans MT" pitchFamily="34" charset="0"/>
                <a:cs typeface="Arial" charset="0"/>
              </a:rPr>
              <a:t>High risk of alienating core tribe</a:t>
            </a:r>
            <a:endParaRPr lang="en-US" sz="3600" dirty="0" smtClean="0">
              <a:latin typeface="Gill Sans MT" pitchFamily="34" charset="0"/>
              <a:cs typeface="Arial" charset="0"/>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TextBox 6"/>
          <p:cNvSpPr txBox="1">
            <a:spLocks noChangeArrowheads="1"/>
          </p:cNvSpPr>
          <p:nvPr/>
        </p:nvSpPr>
        <p:spPr bwMode="auto">
          <a:xfrm>
            <a:off x="2438401" y="1295400"/>
            <a:ext cx="184731" cy="369332"/>
          </a:xfrm>
          <a:prstGeom prst="rect">
            <a:avLst/>
          </a:prstGeom>
          <a:noFill/>
          <a:ln w="9525">
            <a:noFill/>
            <a:miter lim="800000"/>
            <a:headEnd/>
            <a:tailEnd/>
          </a:ln>
        </p:spPr>
        <p:txBody>
          <a:bodyPr wrap="none">
            <a:spAutoFit/>
          </a:bodyPr>
          <a:lstStyle/>
          <a:p>
            <a:endParaRPr lang="en-US"/>
          </a:p>
        </p:txBody>
      </p:sp>
      <p:sp>
        <p:nvSpPr>
          <p:cNvPr id="10" name="Content Placeholder 5"/>
          <p:cNvSpPr>
            <a:spLocks noGrp="1"/>
          </p:cNvSpPr>
          <p:nvPr>
            <p:ph idx="4294967295"/>
          </p:nvPr>
        </p:nvSpPr>
        <p:spPr>
          <a:xfrm>
            <a:off x="914400" y="914400"/>
            <a:ext cx="8229600" cy="5257800"/>
          </a:xfrm>
        </p:spPr>
        <p:txBody>
          <a:bodyPr/>
          <a:lstStyle/>
          <a:p>
            <a:pPr>
              <a:buFontTx/>
              <a:buNone/>
            </a:pPr>
            <a:r>
              <a:rPr lang="en-US" sz="4800" b="1" dirty="0" smtClean="0">
                <a:latin typeface="Gill Sans MT" pitchFamily="34" charset="0"/>
                <a:cs typeface="Arial" charset="0"/>
              </a:rPr>
              <a:t>Multiple Tribal Layers:</a:t>
            </a:r>
          </a:p>
          <a:p>
            <a:pPr algn="ctr">
              <a:buFontTx/>
              <a:buNone/>
            </a:pPr>
            <a:endParaRPr lang="en-US" sz="3000" b="1" dirty="0" smtClean="0">
              <a:latin typeface="Gill Sans MT" pitchFamily="34" charset="0"/>
              <a:cs typeface="Arial" charset="0"/>
            </a:endParaRPr>
          </a:p>
          <a:p>
            <a:pPr lvl="1">
              <a:buFont typeface="Arial" pitchFamily="34" charset="0"/>
              <a:buChar char="•"/>
            </a:pPr>
            <a:r>
              <a:rPr lang="en-US" sz="3200" b="1" dirty="0" smtClean="0">
                <a:latin typeface="Gill Sans MT" pitchFamily="34" charset="0"/>
                <a:cs typeface="Arial" charset="0"/>
              </a:rPr>
              <a:t>Only key elements of major tribes presented here</a:t>
            </a:r>
          </a:p>
          <a:p>
            <a:pPr lvl="1">
              <a:buFont typeface="Arial" pitchFamily="34" charset="0"/>
              <a:buChar char="•"/>
            </a:pPr>
            <a:r>
              <a:rPr lang="en-US" sz="3200" b="1" dirty="0" smtClean="0">
                <a:latin typeface="Gill Sans MT" pitchFamily="34" charset="0"/>
                <a:cs typeface="Arial" charset="0"/>
              </a:rPr>
              <a:t>Hundreds of tribes based on blogs, social media, favorite movies, affinities for hobbies, sports, etc.</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5"/>
          <p:cNvSpPr>
            <a:spLocks noGrp="1"/>
          </p:cNvSpPr>
          <p:nvPr>
            <p:ph idx="4294967295"/>
          </p:nvPr>
        </p:nvSpPr>
        <p:spPr>
          <a:xfrm>
            <a:off x="0" y="914400"/>
            <a:ext cx="8305800" cy="5562600"/>
          </a:xfrm>
        </p:spPr>
        <p:txBody>
          <a:bodyPr/>
          <a:lstStyle/>
          <a:p>
            <a:pPr algn="ctr">
              <a:buFontTx/>
              <a:buNone/>
            </a:pPr>
            <a:endParaRPr lang="en-US" dirty="0" smtClean="0">
              <a:latin typeface="Arial" charset="0"/>
              <a:cs typeface="Arial" charset="0"/>
            </a:endParaRPr>
          </a:p>
          <a:p>
            <a:pPr marL="0" indent="0" algn="ctr">
              <a:buFontTx/>
              <a:buNone/>
            </a:pPr>
            <a:endParaRPr lang="en-US" sz="2400" dirty="0" smtClean="0">
              <a:latin typeface="Arial" charset="0"/>
              <a:cs typeface="Arial" charset="0"/>
            </a:endParaRPr>
          </a:p>
          <a:p>
            <a:pPr marL="0" indent="0" algn="ctr">
              <a:buFontTx/>
              <a:buNone/>
            </a:pPr>
            <a:r>
              <a:rPr lang="en-US" sz="2400" dirty="0" smtClean="0">
                <a:latin typeface="Gill Sans MT" pitchFamily="34" charset="0"/>
                <a:cs typeface="Arial" charset="0"/>
              </a:rPr>
              <a:t>We live in a world turned upside down.  Old walls have crumbled and old patterns of doing business are vanishing.  Consumers are different.  Demographics are no longer destiny.  Nationalism is no longer the predominant identity.  Consumers are reorganizing themselves into tribes, and smart people are learning how to find those tribes.</a:t>
            </a:r>
          </a:p>
          <a:p>
            <a:pPr algn="ctr">
              <a:buFontTx/>
              <a:buNone/>
            </a:pPr>
            <a:endParaRPr lang="en-US" dirty="0" smtClean="0">
              <a:latin typeface="Arial" charset="0"/>
              <a:cs typeface="Arial" charset="0"/>
            </a:endParaRPr>
          </a:p>
          <a:p>
            <a:pPr algn="ctr">
              <a:buFontTx/>
              <a:buNone/>
            </a:pPr>
            <a:r>
              <a:rPr lang="en-US" sz="2000" b="1" i="1" dirty="0" smtClean="0">
                <a:latin typeface="Arial" charset="0"/>
                <a:cs typeface="Arial" charset="0"/>
              </a:rPr>
              <a:t>				John Zogby</a:t>
            </a:r>
          </a:p>
          <a:p>
            <a:pPr algn="ctr">
              <a:buFontTx/>
              <a:buNone/>
            </a:pPr>
            <a:r>
              <a:rPr lang="en-US" sz="2000" b="1" i="1" dirty="0" smtClean="0">
                <a:latin typeface="Arial" charset="0"/>
                <a:cs typeface="Arial" charset="0"/>
              </a:rPr>
              <a:t>				Chairman and Chief Insights Officer</a:t>
            </a:r>
          </a:p>
          <a:p>
            <a:pPr algn="ctr">
              <a:buFontTx/>
              <a:buNone/>
            </a:pPr>
            <a:r>
              <a:rPr lang="en-US" sz="2000" b="1" i="1" dirty="0" smtClean="0">
                <a:latin typeface="Arial" charset="0"/>
                <a:cs typeface="Arial" charset="0"/>
              </a:rPr>
              <a:t>				Zogby International</a:t>
            </a:r>
          </a:p>
          <a:p>
            <a:pPr algn="ctr">
              <a:buFontTx/>
              <a:buNone/>
            </a:pPr>
            <a:endParaRPr lang="en-US" sz="2800" i="1" dirty="0" smtClean="0">
              <a:latin typeface="Arial" charset="0"/>
              <a:cs typeface="Arial" charset="0"/>
            </a:endParaRPr>
          </a:p>
          <a:p>
            <a:pPr algn="ctr">
              <a:buFontTx/>
              <a:buNone/>
            </a:pPr>
            <a:endParaRPr lang="en-US" sz="3600" dirty="0" smtClean="0">
              <a:latin typeface="Gill Sans MT" pitchFamily="34" charset="0"/>
              <a:cs typeface="Arial"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TextBox 6"/>
          <p:cNvSpPr txBox="1">
            <a:spLocks noChangeArrowheads="1"/>
          </p:cNvSpPr>
          <p:nvPr/>
        </p:nvSpPr>
        <p:spPr bwMode="auto">
          <a:xfrm>
            <a:off x="2438401" y="1295400"/>
            <a:ext cx="184731" cy="369332"/>
          </a:xfrm>
          <a:prstGeom prst="rect">
            <a:avLst/>
          </a:prstGeom>
          <a:noFill/>
          <a:ln w="9525">
            <a:noFill/>
            <a:miter lim="800000"/>
            <a:headEnd/>
            <a:tailEnd/>
          </a:ln>
        </p:spPr>
        <p:txBody>
          <a:bodyPr wrap="none">
            <a:spAutoFit/>
          </a:bodyPr>
          <a:lstStyle/>
          <a:p>
            <a:endParaRPr lang="en-US"/>
          </a:p>
        </p:txBody>
      </p:sp>
      <p:sp>
        <p:nvSpPr>
          <p:cNvPr id="10" name="Content Placeholder 5"/>
          <p:cNvSpPr>
            <a:spLocks noGrp="1"/>
          </p:cNvSpPr>
          <p:nvPr>
            <p:ph idx="4294967295"/>
          </p:nvPr>
        </p:nvSpPr>
        <p:spPr>
          <a:xfrm>
            <a:off x="914400" y="914400"/>
            <a:ext cx="8229600" cy="5257800"/>
          </a:xfrm>
        </p:spPr>
        <p:txBody>
          <a:bodyPr/>
          <a:lstStyle/>
          <a:p>
            <a:pPr>
              <a:buFontTx/>
              <a:buNone/>
            </a:pPr>
            <a:r>
              <a:rPr lang="en-US" sz="4800" b="1" dirty="0" smtClean="0">
                <a:latin typeface="Gill Sans MT" pitchFamily="34" charset="0"/>
                <a:cs typeface="Arial" charset="0"/>
              </a:rPr>
              <a:t>Ephemeral Nature:</a:t>
            </a:r>
          </a:p>
          <a:p>
            <a:pPr algn="ctr">
              <a:buFontTx/>
              <a:buNone/>
            </a:pPr>
            <a:endParaRPr lang="en-US" sz="3000" b="1" dirty="0" smtClean="0">
              <a:latin typeface="Gill Sans MT" pitchFamily="34" charset="0"/>
              <a:cs typeface="Arial" charset="0"/>
            </a:endParaRPr>
          </a:p>
          <a:p>
            <a:pPr lvl="1">
              <a:buFont typeface="Arial" pitchFamily="34" charset="0"/>
              <a:buChar char="•"/>
            </a:pPr>
            <a:r>
              <a:rPr lang="en-US" sz="3200" b="1" dirty="0" smtClean="0">
                <a:latin typeface="Gill Sans MT" pitchFamily="34" charset="0"/>
                <a:cs typeface="Arial" charset="0"/>
              </a:rPr>
              <a:t>Anthropologically, tribes can take centuries to develop</a:t>
            </a:r>
          </a:p>
          <a:p>
            <a:pPr lvl="1">
              <a:buFont typeface="Arial" pitchFamily="34" charset="0"/>
              <a:buChar char="•"/>
            </a:pPr>
            <a:r>
              <a:rPr lang="en-US" sz="3200" b="1" dirty="0" smtClean="0">
                <a:latin typeface="Gill Sans MT" pitchFamily="34" charset="0"/>
                <a:cs typeface="Arial" charset="0"/>
              </a:rPr>
              <a:t>Today’s tribes, while based on common values, world views, and norms, can be fleeting in keeping pace with the speed of change</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TextBox 6"/>
          <p:cNvSpPr txBox="1">
            <a:spLocks noChangeArrowheads="1"/>
          </p:cNvSpPr>
          <p:nvPr/>
        </p:nvSpPr>
        <p:spPr bwMode="auto">
          <a:xfrm>
            <a:off x="2438401" y="1295400"/>
            <a:ext cx="184731" cy="369332"/>
          </a:xfrm>
          <a:prstGeom prst="rect">
            <a:avLst/>
          </a:prstGeom>
          <a:noFill/>
          <a:ln w="9525">
            <a:noFill/>
            <a:miter lim="800000"/>
            <a:headEnd/>
            <a:tailEnd/>
          </a:ln>
        </p:spPr>
        <p:txBody>
          <a:bodyPr wrap="none">
            <a:spAutoFit/>
          </a:bodyPr>
          <a:lstStyle/>
          <a:p>
            <a:endParaRPr lang="en-US"/>
          </a:p>
        </p:txBody>
      </p:sp>
      <p:sp>
        <p:nvSpPr>
          <p:cNvPr id="10" name="Content Placeholder 5"/>
          <p:cNvSpPr>
            <a:spLocks noGrp="1"/>
          </p:cNvSpPr>
          <p:nvPr>
            <p:ph idx="4294967295"/>
          </p:nvPr>
        </p:nvSpPr>
        <p:spPr>
          <a:xfrm>
            <a:off x="914400" y="914400"/>
            <a:ext cx="8229600" cy="5257800"/>
          </a:xfrm>
        </p:spPr>
        <p:txBody>
          <a:bodyPr/>
          <a:lstStyle/>
          <a:p>
            <a:pPr>
              <a:buFontTx/>
              <a:buNone/>
            </a:pPr>
            <a:r>
              <a:rPr lang="en-US" sz="4800" b="1" dirty="0" smtClean="0">
                <a:latin typeface="Gill Sans MT" pitchFamily="34" charset="0"/>
                <a:cs typeface="Arial" charset="0"/>
              </a:rPr>
              <a:t>Tribal Analytics:</a:t>
            </a:r>
          </a:p>
          <a:p>
            <a:pPr algn="ctr">
              <a:buFontTx/>
              <a:buNone/>
            </a:pPr>
            <a:endParaRPr lang="en-US" sz="3000" b="1" dirty="0" smtClean="0">
              <a:latin typeface="Gill Sans MT" pitchFamily="34" charset="0"/>
              <a:cs typeface="Arial" charset="0"/>
            </a:endParaRPr>
          </a:p>
          <a:p>
            <a:pPr lvl="1">
              <a:buFont typeface="Arial" pitchFamily="34" charset="0"/>
              <a:buChar char="•"/>
            </a:pPr>
            <a:r>
              <a:rPr lang="en-US" sz="3200" b="1" dirty="0" smtClean="0">
                <a:latin typeface="Gill Sans MT" pitchFamily="34" charset="0"/>
                <a:cs typeface="Arial" charset="0"/>
              </a:rPr>
              <a:t>The process by which we discover new tribes in our lives</a:t>
            </a:r>
          </a:p>
          <a:p>
            <a:pPr lvl="1">
              <a:buFont typeface="Arial" pitchFamily="34" charset="0"/>
              <a:buChar char="•"/>
            </a:pPr>
            <a:r>
              <a:rPr lang="en-US" sz="3200" b="1" dirty="0" smtClean="0">
                <a:latin typeface="Gill Sans MT" pitchFamily="34" charset="0"/>
                <a:cs typeface="Arial" charset="0"/>
              </a:rPr>
              <a:t>We are a long way from understanding the norms of behavior and decision-making</a:t>
            </a:r>
          </a:p>
          <a:p>
            <a:pPr lvl="1">
              <a:buFont typeface="Arial" pitchFamily="34" charset="0"/>
              <a:buChar char="•"/>
            </a:pPr>
            <a:r>
              <a:rPr lang="en-US" sz="3200" b="1" dirty="0" smtClean="0">
                <a:latin typeface="Gill Sans MT" pitchFamily="34" charset="0"/>
                <a:cs typeface="Arial" charset="0"/>
              </a:rPr>
              <a:t>Recognizing that old identities no longer work is the best place to start</a:t>
            </a:r>
            <a:endParaRPr lang="en-US" sz="3600" dirty="0" smtClean="0">
              <a:latin typeface="Gill Sans MT" pitchFamily="34" charset="0"/>
              <a:cs typeface="Arial" charset="0"/>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TextBox 6"/>
          <p:cNvSpPr txBox="1">
            <a:spLocks noChangeArrowheads="1"/>
          </p:cNvSpPr>
          <p:nvPr/>
        </p:nvSpPr>
        <p:spPr bwMode="auto">
          <a:xfrm>
            <a:off x="2438401" y="1295400"/>
            <a:ext cx="184731" cy="369332"/>
          </a:xfrm>
          <a:prstGeom prst="rect">
            <a:avLst/>
          </a:prstGeom>
          <a:noFill/>
          <a:ln w="9525">
            <a:noFill/>
            <a:miter lim="800000"/>
            <a:headEnd/>
            <a:tailEnd/>
          </a:ln>
        </p:spPr>
        <p:txBody>
          <a:bodyPr wrap="none">
            <a:spAutoFit/>
          </a:bodyPr>
          <a:lstStyle/>
          <a:p>
            <a:endParaRPr lang="en-US"/>
          </a:p>
        </p:txBody>
      </p:sp>
      <p:sp>
        <p:nvSpPr>
          <p:cNvPr id="10" name="Content Placeholder 5"/>
          <p:cNvSpPr>
            <a:spLocks noGrp="1"/>
          </p:cNvSpPr>
          <p:nvPr>
            <p:ph idx="4294967295"/>
          </p:nvPr>
        </p:nvSpPr>
        <p:spPr>
          <a:xfrm>
            <a:off x="914400" y="914400"/>
            <a:ext cx="8229600" cy="5257800"/>
          </a:xfrm>
        </p:spPr>
        <p:txBody>
          <a:bodyPr/>
          <a:lstStyle/>
          <a:p>
            <a:pPr>
              <a:buFontTx/>
              <a:buNone/>
            </a:pPr>
            <a:r>
              <a:rPr lang="en-US" sz="4000" b="1" dirty="0" smtClean="0">
                <a:latin typeface="Gill Sans MT" pitchFamily="34" charset="0"/>
                <a:cs typeface="Arial" charset="0"/>
              </a:rPr>
              <a:t>Neo-Tribes at the Speed of Light:</a:t>
            </a:r>
          </a:p>
          <a:p>
            <a:pPr algn="ctr">
              <a:buFontTx/>
              <a:buNone/>
            </a:pPr>
            <a:endParaRPr lang="en-US" sz="1400" b="1" dirty="0" smtClean="0">
              <a:latin typeface="Gill Sans MT" pitchFamily="34" charset="0"/>
              <a:cs typeface="Arial" charset="0"/>
            </a:endParaRPr>
          </a:p>
          <a:p>
            <a:pPr lvl="1">
              <a:buFont typeface="Arial" pitchFamily="34" charset="0"/>
              <a:buChar char="•"/>
            </a:pPr>
            <a:r>
              <a:rPr lang="en-US" sz="3200" b="1" dirty="0" smtClean="0">
                <a:latin typeface="Gill Sans MT" pitchFamily="34" charset="0"/>
                <a:cs typeface="Arial" charset="0"/>
              </a:rPr>
              <a:t>Historically, tribes were based on KINSHIP – physical commonalities and geographic proximities</a:t>
            </a:r>
          </a:p>
          <a:p>
            <a:pPr lvl="1">
              <a:buFont typeface="Arial" pitchFamily="34" charset="0"/>
              <a:buChar char="•"/>
            </a:pPr>
            <a:r>
              <a:rPr lang="en-US" sz="3200" b="1" dirty="0" smtClean="0">
                <a:latin typeface="Gill Sans MT" pitchFamily="34" charset="0"/>
                <a:cs typeface="Arial" charset="0"/>
              </a:rPr>
              <a:t>Neo-Tribes are based on E-KINSHIP – common social networks, world views, mutual loves and hates, and e-proximity </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Content Placeholder 5"/>
          <p:cNvSpPr>
            <a:spLocks noGrp="1"/>
          </p:cNvSpPr>
          <p:nvPr>
            <p:ph idx="4294967295"/>
          </p:nvPr>
        </p:nvSpPr>
        <p:spPr>
          <a:xfrm>
            <a:off x="0" y="914400"/>
            <a:ext cx="9144000" cy="5562600"/>
          </a:xfrm>
        </p:spPr>
        <p:txBody>
          <a:bodyPr/>
          <a:lstStyle/>
          <a:p>
            <a:pPr algn="ctr">
              <a:buFontTx/>
              <a:buNone/>
            </a:pPr>
            <a:endParaRPr lang="en-US" dirty="0" smtClean="0">
              <a:latin typeface="Gill Sans MT" pitchFamily="34" charset="0"/>
              <a:cs typeface="Arial" charset="0"/>
            </a:endParaRPr>
          </a:p>
          <a:p>
            <a:pPr algn="ctr">
              <a:buFontTx/>
              <a:buNone/>
            </a:pPr>
            <a:endParaRPr lang="en-US" sz="4800" b="1" dirty="0" smtClean="0">
              <a:latin typeface="Gill Sans MT" pitchFamily="34" charset="0"/>
              <a:cs typeface="Arial" charset="0"/>
            </a:endParaRPr>
          </a:p>
        </p:txBody>
      </p:sp>
      <p:sp>
        <p:nvSpPr>
          <p:cNvPr id="29699" name="TextBox 6"/>
          <p:cNvSpPr txBox="1">
            <a:spLocks noChangeArrowheads="1"/>
          </p:cNvSpPr>
          <p:nvPr/>
        </p:nvSpPr>
        <p:spPr bwMode="auto">
          <a:xfrm>
            <a:off x="2438401" y="1295400"/>
            <a:ext cx="184731" cy="369332"/>
          </a:xfrm>
          <a:prstGeom prst="rect">
            <a:avLst/>
          </a:prstGeom>
          <a:noFill/>
          <a:ln w="9525">
            <a:noFill/>
            <a:miter lim="800000"/>
            <a:headEnd/>
            <a:tailEnd/>
          </a:ln>
        </p:spPr>
        <p:txBody>
          <a:bodyPr wrap="none">
            <a:spAutoFit/>
          </a:bodyPr>
          <a:lstStyle/>
          <a:p>
            <a:endParaRPr lang="en-US"/>
          </a:p>
        </p:txBody>
      </p:sp>
      <p:sp>
        <p:nvSpPr>
          <p:cNvPr id="5" name="Rectangle 4"/>
          <p:cNvSpPr/>
          <p:nvPr/>
        </p:nvSpPr>
        <p:spPr>
          <a:xfrm>
            <a:off x="0" y="1143001"/>
            <a:ext cx="9261375" cy="2893100"/>
          </a:xfrm>
          <a:prstGeom prst="rect">
            <a:avLst/>
          </a:prstGeom>
        </p:spPr>
        <p:txBody>
          <a:bodyPr wrap="square">
            <a:spAutoFit/>
          </a:bodyPr>
          <a:lstStyle/>
          <a:p>
            <a:pPr algn="ctr"/>
            <a:r>
              <a:rPr lang="en-US" sz="3200" b="1" dirty="0" smtClean="0">
                <a:latin typeface="Gill Sans MT" pitchFamily="34" charset="0"/>
              </a:rPr>
              <a:t>For Further Information Please Visit: </a:t>
            </a:r>
            <a:r>
              <a:rPr lang="en-US" b="1" dirty="0" smtClean="0">
                <a:latin typeface="Gill Sans MT" pitchFamily="34" charset="0"/>
              </a:rPr>
              <a:t/>
            </a:r>
            <a:br>
              <a:rPr lang="en-US" b="1" dirty="0" smtClean="0">
                <a:latin typeface="Gill Sans MT" pitchFamily="34" charset="0"/>
              </a:rPr>
            </a:br>
            <a:endParaRPr lang="en-US" b="1" dirty="0" smtClean="0">
              <a:latin typeface="Gill Sans MT" pitchFamily="34" charset="0"/>
            </a:endParaRPr>
          </a:p>
          <a:p>
            <a:pPr algn="ctr"/>
            <a:endParaRPr lang="en-US" sz="2000" b="1" dirty="0" smtClean="0">
              <a:latin typeface="Gill Sans MT" pitchFamily="34" charset="0"/>
            </a:endParaRPr>
          </a:p>
          <a:p>
            <a:pPr algn="ctr"/>
            <a:endParaRPr lang="en-US" sz="2400" b="1" dirty="0" smtClean="0">
              <a:solidFill>
                <a:srgbClr val="333399"/>
              </a:solidFill>
              <a:latin typeface="Gill Sans MT" pitchFamily="34" charset="0"/>
            </a:endParaRPr>
          </a:p>
          <a:p>
            <a:pPr algn="ctr"/>
            <a:r>
              <a:rPr lang="en-US" sz="8800" b="1" dirty="0" smtClean="0">
                <a:solidFill>
                  <a:srgbClr val="333399"/>
                </a:solidFill>
                <a:latin typeface="Gill Sans MT" pitchFamily="34" charset="0"/>
              </a:rPr>
              <a:t>www.zogby.com</a:t>
            </a:r>
            <a:endParaRPr lang="en-US" sz="8800" dirty="0">
              <a:latin typeface="Gill Sans MT" pitchFamily="34" charset="0"/>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Content Placeholder 5"/>
          <p:cNvSpPr>
            <a:spLocks noGrp="1"/>
          </p:cNvSpPr>
          <p:nvPr>
            <p:ph idx="4294967295"/>
          </p:nvPr>
        </p:nvSpPr>
        <p:spPr>
          <a:xfrm>
            <a:off x="0" y="914400"/>
            <a:ext cx="9144000" cy="5562600"/>
          </a:xfrm>
        </p:spPr>
        <p:txBody>
          <a:bodyPr/>
          <a:lstStyle/>
          <a:p>
            <a:pPr algn="ctr">
              <a:buFontTx/>
              <a:buNone/>
            </a:pPr>
            <a:endParaRPr lang="en-US" dirty="0" smtClean="0">
              <a:latin typeface="Gill Sans MT" pitchFamily="34" charset="0"/>
              <a:cs typeface="Arial" charset="0"/>
            </a:endParaRPr>
          </a:p>
          <a:p>
            <a:pPr algn="ctr">
              <a:buFontTx/>
              <a:buNone/>
            </a:pPr>
            <a:endParaRPr lang="en-US" sz="4800" b="1" dirty="0" smtClean="0">
              <a:latin typeface="Gill Sans MT" pitchFamily="34" charset="0"/>
              <a:cs typeface="Arial" charset="0"/>
            </a:endParaRPr>
          </a:p>
        </p:txBody>
      </p:sp>
      <p:sp>
        <p:nvSpPr>
          <p:cNvPr id="29699" name="TextBox 6"/>
          <p:cNvSpPr txBox="1">
            <a:spLocks noChangeArrowheads="1"/>
          </p:cNvSpPr>
          <p:nvPr/>
        </p:nvSpPr>
        <p:spPr bwMode="auto">
          <a:xfrm>
            <a:off x="2438401" y="1295400"/>
            <a:ext cx="184731" cy="369332"/>
          </a:xfrm>
          <a:prstGeom prst="rect">
            <a:avLst/>
          </a:prstGeom>
          <a:noFill/>
          <a:ln w="9525">
            <a:noFill/>
            <a:miter lim="800000"/>
            <a:headEnd/>
            <a:tailEnd/>
          </a:ln>
        </p:spPr>
        <p:txBody>
          <a:bodyPr wrap="none">
            <a:spAutoFit/>
          </a:bodyPr>
          <a:lstStyle/>
          <a:p>
            <a:endParaRPr lang="en-US"/>
          </a:p>
        </p:txBody>
      </p:sp>
      <p:pic>
        <p:nvPicPr>
          <p:cNvPr id="1026" name="Picture 2" descr="C:\Users\sam\AppData\Local\Microsoft\Windows\Temporary Internet Files\Content.Outlook\KWZIL20H\book_zisite_lg.jpg"/>
          <p:cNvPicPr>
            <a:picLocks noChangeAspect="1" noChangeArrowheads="1"/>
          </p:cNvPicPr>
          <p:nvPr/>
        </p:nvPicPr>
        <p:blipFill>
          <a:blip r:embed="rId3" cstate="print"/>
          <a:srcRect/>
          <a:stretch>
            <a:fillRect/>
          </a:stretch>
        </p:blipFill>
        <p:spPr bwMode="auto">
          <a:xfrm>
            <a:off x="3200400" y="2286000"/>
            <a:ext cx="2365058" cy="3427620"/>
          </a:xfrm>
          <a:prstGeom prst="rect">
            <a:avLst/>
          </a:prstGeom>
          <a:noFill/>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5"/>
          <p:cNvSpPr>
            <a:spLocks noGrp="1"/>
          </p:cNvSpPr>
          <p:nvPr>
            <p:ph idx="4294967295"/>
          </p:nvPr>
        </p:nvSpPr>
        <p:spPr>
          <a:xfrm>
            <a:off x="0" y="762000"/>
            <a:ext cx="9144000" cy="5791200"/>
          </a:xfrm>
        </p:spPr>
        <p:txBody>
          <a:bodyPr/>
          <a:lstStyle/>
          <a:p>
            <a:pPr algn="ctr">
              <a:buFontTx/>
              <a:buNone/>
            </a:pPr>
            <a:endParaRPr lang="en-US" dirty="0" smtClean="0">
              <a:latin typeface="Arial" charset="0"/>
              <a:cs typeface="Arial" charset="0"/>
            </a:endParaRPr>
          </a:p>
          <a:p>
            <a:pPr algn="ctr">
              <a:buFontTx/>
              <a:buNone/>
            </a:pPr>
            <a:endParaRPr lang="en-US" sz="3600" dirty="0" smtClean="0">
              <a:latin typeface="Gill Sans MT" pitchFamily="34" charset="0"/>
              <a:cs typeface="Arial" charset="0"/>
            </a:endParaRPr>
          </a:p>
        </p:txBody>
      </p:sp>
      <p:sp>
        <p:nvSpPr>
          <p:cNvPr id="5123" name="TextBox 6"/>
          <p:cNvSpPr txBox="1">
            <a:spLocks noChangeArrowheads="1"/>
          </p:cNvSpPr>
          <p:nvPr/>
        </p:nvSpPr>
        <p:spPr bwMode="auto">
          <a:xfrm>
            <a:off x="2438401" y="1295400"/>
            <a:ext cx="184731" cy="369332"/>
          </a:xfrm>
          <a:prstGeom prst="rect">
            <a:avLst/>
          </a:prstGeom>
          <a:noFill/>
          <a:ln w="9525">
            <a:noFill/>
            <a:miter lim="800000"/>
            <a:headEnd/>
            <a:tailEnd/>
          </a:ln>
        </p:spPr>
        <p:txBody>
          <a:bodyPr wrap="none">
            <a:spAutoFit/>
          </a:bodyPr>
          <a:lstStyle/>
          <a:p>
            <a:endParaRPr lang="en-US"/>
          </a:p>
        </p:txBody>
      </p:sp>
      <p:sp>
        <p:nvSpPr>
          <p:cNvPr id="7" name="TextBox 6"/>
          <p:cNvSpPr txBox="1"/>
          <p:nvPr/>
        </p:nvSpPr>
        <p:spPr>
          <a:xfrm>
            <a:off x="1221270" y="765512"/>
            <a:ext cx="6387197" cy="5847755"/>
          </a:xfrm>
          <a:prstGeom prst="rect">
            <a:avLst/>
          </a:prstGeom>
          <a:noFill/>
        </p:spPr>
        <p:txBody>
          <a:bodyPr wrap="none" rtlCol="0">
            <a:spAutoFit/>
          </a:bodyPr>
          <a:lstStyle/>
          <a:p>
            <a:pPr algn="ctr"/>
            <a:r>
              <a:rPr lang="en-US" sz="2800" b="1" dirty="0" smtClean="0">
                <a:latin typeface="Gill Sans MT" pitchFamily="34" charset="0"/>
              </a:rPr>
              <a:t>The New Tribal Matrix:  </a:t>
            </a:r>
          </a:p>
          <a:p>
            <a:pPr algn="ctr"/>
            <a:r>
              <a:rPr lang="en-US" sz="2800" b="1" dirty="0" smtClean="0">
                <a:latin typeface="Gill Sans MT" pitchFamily="34" charset="0"/>
              </a:rPr>
              <a:t>New Identities for a Fractured World</a:t>
            </a:r>
          </a:p>
          <a:p>
            <a:pPr algn="ctr"/>
            <a:endParaRPr lang="en-US" sz="1000" b="1" dirty="0" smtClean="0">
              <a:latin typeface="Gill Sans MT" pitchFamily="34" charset="0"/>
            </a:endParaRPr>
          </a:p>
          <a:p>
            <a:pPr algn="ctr">
              <a:buFont typeface="Arial" pitchFamily="34" charset="0"/>
              <a:buChar char="•"/>
            </a:pPr>
            <a:r>
              <a:rPr lang="en-US" sz="2800" b="1" dirty="0" smtClean="0">
                <a:latin typeface="Gill Sans MT" pitchFamily="34" charset="0"/>
              </a:rPr>
              <a:t> Flash Drivers  </a:t>
            </a:r>
          </a:p>
          <a:p>
            <a:pPr algn="ctr">
              <a:buFont typeface="Arial" pitchFamily="34" charset="0"/>
              <a:buChar char="•"/>
            </a:pPr>
            <a:r>
              <a:rPr lang="en-US" sz="2800" b="1" dirty="0" smtClean="0">
                <a:latin typeface="Gill Sans MT" pitchFamily="34" charset="0"/>
              </a:rPr>
              <a:t> </a:t>
            </a:r>
            <a:r>
              <a:rPr lang="en-US" sz="2800" b="1" dirty="0" err="1" smtClean="0">
                <a:latin typeface="Gill Sans MT" pitchFamily="34" charset="0"/>
              </a:rPr>
              <a:t>Ecolytes</a:t>
            </a:r>
            <a:endParaRPr lang="en-US" sz="2800" b="1" dirty="0" smtClean="0">
              <a:latin typeface="Gill Sans MT" pitchFamily="34" charset="0"/>
            </a:endParaRPr>
          </a:p>
          <a:p>
            <a:pPr algn="ctr">
              <a:buFont typeface="Arial" pitchFamily="34" charset="0"/>
              <a:buChar char="•"/>
            </a:pPr>
            <a:r>
              <a:rPr lang="en-US" sz="2800" b="1" dirty="0" smtClean="0">
                <a:latin typeface="Gill Sans MT" pitchFamily="34" charset="0"/>
              </a:rPr>
              <a:t> Rule Breakers</a:t>
            </a:r>
          </a:p>
          <a:p>
            <a:pPr algn="ctr">
              <a:buFont typeface="Arial" pitchFamily="34" charset="0"/>
              <a:buChar char="•"/>
            </a:pPr>
            <a:r>
              <a:rPr lang="en-US" sz="2800" b="1" dirty="0" smtClean="0">
                <a:latin typeface="Gill Sans MT" pitchFamily="34" charset="0"/>
              </a:rPr>
              <a:t> Nouveau Luddites</a:t>
            </a:r>
          </a:p>
          <a:p>
            <a:pPr algn="ctr">
              <a:buFont typeface="Arial" pitchFamily="34" charset="0"/>
              <a:buChar char="•"/>
            </a:pPr>
            <a:r>
              <a:rPr lang="en-US" sz="2800" b="1" dirty="0" smtClean="0">
                <a:latin typeface="Gill Sans MT" pitchFamily="34" charset="0"/>
              </a:rPr>
              <a:t> </a:t>
            </a:r>
            <a:r>
              <a:rPr lang="en-US" sz="2800" b="1" dirty="0" err="1" smtClean="0">
                <a:latin typeface="Gill Sans MT" pitchFamily="34" charset="0"/>
              </a:rPr>
              <a:t>Mobils</a:t>
            </a:r>
            <a:endParaRPr lang="en-US" sz="2800" b="1" dirty="0" smtClean="0">
              <a:latin typeface="Gill Sans MT" pitchFamily="34" charset="0"/>
            </a:endParaRPr>
          </a:p>
          <a:p>
            <a:pPr algn="ctr">
              <a:buFont typeface="Arial" pitchFamily="34" charset="0"/>
              <a:buChar char="•"/>
            </a:pPr>
            <a:r>
              <a:rPr lang="en-US" sz="2800" b="1" dirty="0" smtClean="0">
                <a:latin typeface="Gill Sans MT" pitchFamily="34" charset="0"/>
              </a:rPr>
              <a:t> God Squad</a:t>
            </a:r>
          </a:p>
          <a:p>
            <a:pPr algn="ctr">
              <a:buFont typeface="Arial" pitchFamily="34" charset="0"/>
              <a:buChar char="•"/>
            </a:pPr>
            <a:r>
              <a:rPr lang="en-US" sz="2800" b="1" dirty="0" smtClean="0">
                <a:latin typeface="Gill Sans MT" pitchFamily="34" charset="0"/>
              </a:rPr>
              <a:t> Mission Driven</a:t>
            </a:r>
          </a:p>
          <a:p>
            <a:pPr algn="ctr">
              <a:buFont typeface="Arial" pitchFamily="34" charset="0"/>
              <a:buChar char="•"/>
            </a:pPr>
            <a:r>
              <a:rPr lang="en-US" sz="2800" b="1" dirty="0" smtClean="0">
                <a:latin typeface="Gill Sans MT" pitchFamily="34" charset="0"/>
              </a:rPr>
              <a:t> Secular Idolaters</a:t>
            </a:r>
          </a:p>
          <a:p>
            <a:pPr algn="ctr">
              <a:buFont typeface="Arial" pitchFamily="34" charset="0"/>
              <a:buChar char="•"/>
            </a:pPr>
            <a:r>
              <a:rPr lang="en-US" sz="2800" b="1" dirty="0" smtClean="0">
                <a:latin typeface="Gill Sans MT" pitchFamily="34" charset="0"/>
              </a:rPr>
              <a:t> New Agers</a:t>
            </a:r>
          </a:p>
          <a:p>
            <a:pPr algn="ctr">
              <a:buFont typeface="Arial" pitchFamily="34" charset="0"/>
              <a:buChar char="•"/>
            </a:pPr>
            <a:r>
              <a:rPr lang="en-US" sz="2800" b="1" dirty="0" smtClean="0">
                <a:latin typeface="Gill Sans MT" pitchFamily="34" charset="0"/>
              </a:rPr>
              <a:t> Out of boxers</a:t>
            </a:r>
          </a:p>
          <a:p>
            <a:pPr algn="ctr">
              <a:buFont typeface="Arial" pitchFamily="34" charset="0"/>
              <a:buChar char="•"/>
            </a:pPr>
            <a:r>
              <a:rPr lang="en-US" sz="2800" b="1" dirty="0" smtClean="0">
                <a:latin typeface="Gill Sans MT" pitchFamily="34" charset="0"/>
              </a:rPr>
              <a:t> Left Behinds</a:t>
            </a:r>
            <a:endParaRPr lang="en-US"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Box 6"/>
          <p:cNvSpPr txBox="1">
            <a:spLocks noChangeArrowheads="1"/>
          </p:cNvSpPr>
          <p:nvPr/>
        </p:nvSpPr>
        <p:spPr bwMode="auto">
          <a:xfrm>
            <a:off x="2438401" y="1295400"/>
            <a:ext cx="184731" cy="369332"/>
          </a:xfrm>
          <a:prstGeom prst="rect">
            <a:avLst/>
          </a:prstGeom>
          <a:noFill/>
          <a:ln w="9525">
            <a:noFill/>
            <a:miter lim="800000"/>
            <a:headEnd/>
            <a:tailEnd/>
          </a:ln>
        </p:spPr>
        <p:txBody>
          <a:bodyPr wrap="none">
            <a:spAutoFit/>
          </a:bodyPr>
          <a:lstStyle/>
          <a:p>
            <a:endParaRPr lang="en-US"/>
          </a:p>
        </p:txBody>
      </p:sp>
      <p:sp>
        <p:nvSpPr>
          <p:cNvPr id="5" name="TextBox 4"/>
          <p:cNvSpPr txBox="1"/>
          <p:nvPr/>
        </p:nvSpPr>
        <p:spPr>
          <a:xfrm>
            <a:off x="228600" y="838200"/>
            <a:ext cx="8686800" cy="5724644"/>
          </a:xfrm>
          <a:prstGeom prst="rect">
            <a:avLst/>
          </a:prstGeom>
          <a:noFill/>
        </p:spPr>
        <p:txBody>
          <a:bodyPr wrap="square" rtlCol="0">
            <a:spAutoFit/>
          </a:bodyPr>
          <a:lstStyle/>
          <a:p>
            <a:r>
              <a:rPr lang="en-US" sz="3200" b="1" dirty="0" smtClean="0">
                <a:latin typeface="Gill Sans MT" pitchFamily="34" charset="0"/>
              </a:rPr>
              <a:t>Flash Drivers . . .</a:t>
            </a:r>
          </a:p>
          <a:p>
            <a:endParaRPr lang="en-US" sz="1000" dirty="0" smtClean="0">
              <a:latin typeface="Gill Sans MT" pitchFamily="34" charset="0"/>
            </a:endParaRPr>
          </a:p>
          <a:p>
            <a:pPr lvl="2" indent="-457200">
              <a:buFont typeface="Arial" pitchFamily="34" charset="0"/>
              <a:buChar char="•"/>
            </a:pPr>
            <a:r>
              <a:rPr lang="en-US" sz="2800" dirty="0" smtClean="0">
                <a:latin typeface="Gill Sans MT" pitchFamily="34" charset="0"/>
              </a:rPr>
              <a:t>Identify themselves as “techies”</a:t>
            </a:r>
          </a:p>
          <a:p>
            <a:pPr lvl="2" indent="-457200">
              <a:buFont typeface="Arial" pitchFamily="34" charset="0"/>
              <a:buChar char="•"/>
            </a:pPr>
            <a:r>
              <a:rPr lang="en-US" sz="2800" dirty="0" smtClean="0">
                <a:latin typeface="Gill Sans MT" pitchFamily="34" charset="0"/>
              </a:rPr>
              <a:t>Frequently have friends they know only online</a:t>
            </a:r>
          </a:p>
          <a:p>
            <a:pPr lvl="2" indent="-457200">
              <a:buFont typeface="Arial" pitchFamily="34" charset="0"/>
              <a:buChar char="•"/>
            </a:pPr>
            <a:r>
              <a:rPr lang="en-US" sz="2800" dirty="0" smtClean="0">
                <a:latin typeface="Gill Sans MT" pitchFamily="34" charset="0"/>
              </a:rPr>
              <a:t>Claim a greater than average reliance on the Internet,  state of the art PDAs and other cutting edge, high-tech gizmos</a:t>
            </a:r>
          </a:p>
          <a:p>
            <a:pPr lvl="2" indent="-457200"/>
            <a:endParaRPr lang="en-US" sz="2800" dirty="0" smtClean="0">
              <a:latin typeface="Gill Sans MT" pitchFamily="34" charset="0"/>
            </a:endParaRPr>
          </a:p>
          <a:p>
            <a:pPr marL="0" lvl="1"/>
            <a:r>
              <a:rPr lang="en-US" sz="2800" b="1" dirty="0" smtClean="0">
                <a:latin typeface="Gill Sans MT" pitchFamily="34" charset="0"/>
              </a:rPr>
              <a:t>Typical Question:  </a:t>
            </a:r>
            <a:r>
              <a:rPr lang="en-US" sz="2800" dirty="0" smtClean="0">
                <a:latin typeface="Gill Sans MT" pitchFamily="34" charset="0"/>
              </a:rPr>
              <a:t>How much would your daily life be impacted if you were cut off from your computer for a week?</a:t>
            </a:r>
            <a:endParaRPr lang="en-US" sz="2400" dirty="0" smtClean="0">
              <a:latin typeface="Gill Sans MT" pitchFamily="34" charset="0"/>
            </a:endParaRPr>
          </a:p>
          <a:p>
            <a:pPr lvl="5" indent="-457200"/>
            <a:r>
              <a:rPr lang="en-US" sz="2400" dirty="0" smtClean="0">
                <a:latin typeface="Gill Sans MT" pitchFamily="34" charset="0"/>
              </a:rPr>
              <a:t>1.  Strong impact   	2.  Moderate impact   </a:t>
            </a:r>
          </a:p>
          <a:p>
            <a:pPr lvl="5" indent="-457200"/>
            <a:r>
              <a:rPr lang="en-US" sz="2400" dirty="0" smtClean="0">
                <a:latin typeface="Gill Sans MT" pitchFamily="34" charset="0"/>
              </a:rPr>
              <a:t>3.  Little impact 	4.  No impact at all   </a:t>
            </a:r>
          </a:p>
          <a:p>
            <a:pPr lvl="8" indent="-457200"/>
            <a:r>
              <a:rPr lang="en-US" sz="2400" dirty="0" smtClean="0">
                <a:latin typeface="Gill Sans MT" pitchFamily="34" charset="0"/>
              </a:rPr>
              <a:t>5.  Not sure</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Box 6"/>
          <p:cNvSpPr txBox="1">
            <a:spLocks noChangeArrowheads="1"/>
          </p:cNvSpPr>
          <p:nvPr/>
        </p:nvSpPr>
        <p:spPr bwMode="auto">
          <a:xfrm>
            <a:off x="2438401" y="1295400"/>
            <a:ext cx="184731" cy="369332"/>
          </a:xfrm>
          <a:prstGeom prst="rect">
            <a:avLst/>
          </a:prstGeom>
          <a:noFill/>
          <a:ln w="9525">
            <a:noFill/>
            <a:miter lim="800000"/>
            <a:headEnd/>
            <a:tailEnd/>
          </a:ln>
        </p:spPr>
        <p:txBody>
          <a:bodyPr wrap="none">
            <a:spAutoFit/>
          </a:bodyPr>
          <a:lstStyle/>
          <a:p>
            <a:endParaRPr lang="en-US"/>
          </a:p>
        </p:txBody>
      </p:sp>
      <p:sp>
        <p:nvSpPr>
          <p:cNvPr id="5" name="TextBox 4"/>
          <p:cNvSpPr txBox="1"/>
          <p:nvPr/>
        </p:nvSpPr>
        <p:spPr>
          <a:xfrm>
            <a:off x="457200" y="838200"/>
            <a:ext cx="8367162" cy="5878532"/>
          </a:xfrm>
          <a:prstGeom prst="rect">
            <a:avLst/>
          </a:prstGeom>
          <a:noFill/>
        </p:spPr>
        <p:txBody>
          <a:bodyPr wrap="square" rtlCol="0">
            <a:spAutoFit/>
          </a:bodyPr>
          <a:lstStyle/>
          <a:p>
            <a:r>
              <a:rPr lang="en-US" sz="3200" b="1" dirty="0" err="1" smtClean="0">
                <a:latin typeface="Gill Sans MT" pitchFamily="34" charset="0"/>
              </a:rPr>
              <a:t>Ecolytes</a:t>
            </a:r>
            <a:r>
              <a:rPr lang="en-US" sz="3200" b="1" dirty="0" smtClean="0">
                <a:latin typeface="Gill Sans MT" pitchFamily="34" charset="0"/>
              </a:rPr>
              <a:t> . . . </a:t>
            </a:r>
          </a:p>
          <a:p>
            <a:endParaRPr lang="en-US" sz="1000" dirty="0" smtClean="0">
              <a:latin typeface="Gill Sans MT" pitchFamily="34" charset="0"/>
            </a:endParaRPr>
          </a:p>
          <a:p>
            <a:pPr lvl="2" indent="-457200">
              <a:buFont typeface="Arial" pitchFamily="34" charset="0"/>
              <a:buChar char="•"/>
            </a:pPr>
            <a:r>
              <a:rPr lang="en-US" sz="2800" dirty="0" smtClean="0">
                <a:latin typeface="Gill Sans MT" pitchFamily="34" charset="0"/>
              </a:rPr>
              <a:t>Believe environmental problems are the largest danger facing the world today</a:t>
            </a:r>
          </a:p>
          <a:p>
            <a:pPr lvl="2" indent="-457200">
              <a:buFont typeface="Arial" pitchFamily="34" charset="0"/>
              <a:buChar char="•"/>
            </a:pPr>
            <a:r>
              <a:rPr lang="en-US" sz="2800" dirty="0" smtClean="0">
                <a:latin typeface="Gill Sans MT" pitchFamily="34" charset="0"/>
              </a:rPr>
              <a:t>Spend significant time researching products they buy in hopes of living a greener, more environmentally friendly lifestyle</a:t>
            </a:r>
          </a:p>
          <a:p>
            <a:pPr lvl="2" indent="-457200">
              <a:buFont typeface="Arial" pitchFamily="34" charset="0"/>
              <a:buChar char="•"/>
            </a:pPr>
            <a:r>
              <a:rPr lang="en-US" sz="2800" dirty="0" smtClean="0">
                <a:latin typeface="Gill Sans MT" pitchFamily="34" charset="0"/>
              </a:rPr>
              <a:t>Are far more liberal than the average</a:t>
            </a:r>
          </a:p>
          <a:p>
            <a:pPr lvl="2" indent="-457200">
              <a:buFont typeface="Arial" pitchFamily="34" charset="0"/>
              <a:buChar char="•"/>
            </a:pPr>
            <a:endParaRPr lang="en-US" sz="1000" dirty="0" smtClean="0">
              <a:latin typeface="Gill Sans MT" pitchFamily="34" charset="0"/>
            </a:endParaRPr>
          </a:p>
          <a:p>
            <a:pPr marL="0" lvl="1"/>
            <a:r>
              <a:rPr lang="en-US" sz="2800" b="1" dirty="0" smtClean="0">
                <a:latin typeface="Gill Sans MT" pitchFamily="34" charset="0"/>
              </a:rPr>
              <a:t>Typical Question:  </a:t>
            </a:r>
            <a:r>
              <a:rPr lang="en-US" sz="2800" dirty="0" smtClean="0">
                <a:latin typeface="Gill Sans MT" pitchFamily="34" charset="0"/>
              </a:rPr>
              <a:t>How often do you research the carbon footprint/ environmental impact of products you buy?</a:t>
            </a:r>
          </a:p>
          <a:p>
            <a:pPr lvl="5" indent="-457200"/>
            <a:r>
              <a:rPr lang="en-US" sz="2400" dirty="0" smtClean="0">
                <a:latin typeface="Gill Sans MT" pitchFamily="34" charset="0"/>
              </a:rPr>
              <a:t>1.  Always		2.  Most of the time  </a:t>
            </a:r>
          </a:p>
          <a:p>
            <a:pPr lvl="5" indent="-457200"/>
            <a:r>
              <a:rPr lang="en-US" sz="2400" dirty="0" smtClean="0">
                <a:latin typeface="Gill Sans MT" pitchFamily="34" charset="0"/>
              </a:rPr>
              <a:t>3.  Some of the time	4.  Never</a:t>
            </a:r>
          </a:p>
          <a:p>
            <a:pPr lvl="8" indent="-457200"/>
            <a:r>
              <a:rPr lang="en-US" sz="2400" dirty="0" smtClean="0">
                <a:latin typeface="Gill Sans MT" pitchFamily="34" charset="0"/>
              </a:rPr>
              <a:t>5. Not sure</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Box 6"/>
          <p:cNvSpPr txBox="1">
            <a:spLocks noChangeArrowheads="1"/>
          </p:cNvSpPr>
          <p:nvPr/>
        </p:nvSpPr>
        <p:spPr bwMode="auto">
          <a:xfrm>
            <a:off x="2438401" y="1295400"/>
            <a:ext cx="184731" cy="369332"/>
          </a:xfrm>
          <a:prstGeom prst="rect">
            <a:avLst/>
          </a:prstGeom>
          <a:noFill/>
          <a:ln w="9525">
            <a:noFill/>
            <a:miter lim="800000"/>
            <a:headEnd/>
            <a:tailEnd/>
          </a:ln>
        </p:spPr>
        <p:txBody>
          <a:bodyPr wrap="none">
            <a:spAutoFit/>
          </a:bodyPr>
          <a:lstStyle/>
          <a:p>
            <a:endParaRPr lang="en-US"/>
          </a:p>
        </p:txBody>
      </p:sp>
      <p:sp>
        <p:nvSpPr>
          <p:cNvPr id="5" name="TextBox 4"/>
          <p:cNvSpPr txBox="1"/>
          <p:nvPr/>
        </p:nvSpPr>
        <p:spPr>
          <a:xfrm>
            <a:off x="457200" y="762000"/>
            <a:ext cx="8367162" cy="5663089"/>
          </a:xfrm>
          <a:prstGeom prst="rect">
            <a:avLst/>
          </a:prstGeom>
          <a:noFill/>
        </p:spPr>
        <p:txBody>
          <a:bodyPr wrap="square" rtlCol="0">
            <a:spAutoFit/>
          </a:bodyPr>
          <a:lstStyle/>
          <a:p>
            <a:r>
              <a:rPr lang="en-US" sz="3200" b="1" dirty="0" smtClean="0">
                <a:latin typeface="Gill Sans MT" pitchFamily="34" charset="0"/>
              </a:rPr>
              <a:t>Rule Breakers . . .</a:t>
            </a:r>
          </a:p>
          <a:p>
            <a:endParaRPr lang="en-US" sz="1000" dirty="0" smtClean="0">
              <a:latin typeface="Gill Sans MT" pitchFamily="34" charset="0"/>
            </a:endParaRPr>
          </a:p>
          <a:p>
            <a:pPr lvl="2" indent="-457200">
              <a:buFont typeface="Arial" pitchFamily="34" charset="0"/>
              <a:buChar char="•"/>
            </a:pPr>
            <a:r>
              <a:rPr lang="en-US" sz="2800" dirty="0" smtClean="0">
                <a:latin typeface="Gill Sans MT" pitchFamily="34" charset="0"/>
              </a:rPr>
              <a:t>Watch out for this tribe!</a:t>
            </a:r>
          </a:p>
          <a:p>
            <a:pPr lvl="2" indent="-457200">
              <a:buFont typeface="Arial" pitchFamily="34" charset="0"/>
              <a:buChar char="•"/>
            </a:pPr>
            <a:r>
              <a:rPr lang="en-US" sz="2800" dirty="0" smtClean="0">
                <a:latin typeface="Gill Sans MT" pitchFamily="34" charset="0"/>
              </a:rPr>
              <a:t>Feel they are justified in bending the rules to get ahead</a:t>
            </a:r>
          </a:p>
          <a:p>
            <a:pPr lvl="2" indent="-457200">
              <a:buFont typeface="Arial" pitchFamily="34" charset="0"/>
              <a:buChar char="•"/>
            </a:pPr>
            <a:r>
              <a:rPr lang="en-US" sz="2800" dirty="0" smtClean="0">
                <a:latin typeface="Gill Sans MT" pitchFamily="34" charset="0"/>
              </a:rPr>
              <a:t>Believe the ends justify the means if they personally benefit</a:t>
            </a:r>
          </a:p>
          <a:p>
            <a:pPr lvl="2" indent="-457200">
              <a:buFont typeface="Arial" pitchFamily="34" charset="0"/>
              <a:buChar char="•"/>
            </a:pPr>
            <a:endParaRPr lang="en-US" sz="2800" dirty="0" smtClean="0">
              <a:latin typeface="Gill Sans MT" pitchFamily="34" charset="0"/>
            </a:endParaRPr>
          </a:p>
          <a:p>
            <a:pPr marL="0" lvl="1"/>
            <a:r>
              <a:rPr lang="en-US" sz="2800" b="1" dirty="0" smtClean="0">
                <a:latin typeface="Gill Sans MT" pitchFamily="34" charset="0"/>
              </a:rPr>
              <a:t>Typical Question:  </a:t>
            </a:r>
            <a:r>
              <a:rPr lang="en-US" sz="2800" dirty="0" smtClean="0">
                <a:latin typeface="Gill Sans MT" pitchFamily="34" charset="0"/>
              </a:rPr>
              <a:t>It is okay to break the rules to get ahead, even if it hurts other people in the process.</a:t>
            </a:r>
          </a:p>
          <a:p>
            <a:pPr marL="0" lvl="1"/>
            <a:endParaRPr lang="en-US" sz="2400" dirty="0" smtClean="0">
              <a:latin typeface="Gill Sans MT" pitchFamily="34" charset="0"/>
            </a:endParaRPr>
          </a:p>
          <a:p>
            <a:pPr marL="914400" lvl="3"/>
            <a:r>
              <a:rPr lang="en-US" sz="2400" dirty="0" smtClean="0">
                <a:latin typeface="Gill Sans MT" pitchFamily="34" charset="0"/>
              </a:rPr>
              <a:t>1.  Strongly agree		2.  Somewhat agree</a:t>
            </a:r>
          </a:p>
          <a:p>
            <a:pPr lvl="3" indent="-457200"/>
            <a:r>
              <a:rPr lang="en-US" sz="2400" dirty="0" smtClean="0">
                <a:latin typeface="Gill Sans MT" pitchFamily="34" charset="0"/>
              </a:rPr>
              <a:t>3.  Somewhat disagree		4.  Strongly disagree</a:t>
            </a:r>
          </a:p>
          <a:p>
            <a:pPr lvl="8" indent="-457200"/>
            <a:r>
              <a:rPr lang="en-US" sz="2400" dirty="0" smtClean="0">
                <a:latin typeface="Gill Sans MT" pitchFamily="34" charset="0"/>
              </a:rPr>
              <a:t>5.  Not sure</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Box 6"/>
          <p:cNvSpPr txBox="1">
            <a:spLocks noChangeArrowheads="1"/>
          </p:cNvSpPr>
          <p:nvPr/>
        </p:nvSpPr>
        <p:spPr bwMode="auto">
          <a:xfrm>
            <a:off x="2438401" y="1295400"/>
            <a:ext cx="184731" cy="369332"/>
          </a:xfrm>
          <a:prstGeom prst="rect">
            <a:avLst/>
          </a:prstGeom>
          <a:noFill/>
          <a:ln w="9525">
            <a:noFill/>
            <a:miter lim="800000"/>
            <a:headEnd/>
            <a:tailEnd/>
          </a:ln>
        </p:spPr>
        <p:txBody>
          <a:bodyPr wrap="none">
            <a:spAutoFit/>
          </a:bodyPr>
          <a:lstStyle/>
          <a:p>
            <a:endParaRPr lang="en-US"/>
          </a:p>
        </p:txBody>
      </p:sp>
      <p:sp>
        <p:nvSpPr>
          <p:cNvPr id="5" name="TextBox 4"/>
          <p:cNvSpPr txBox="1"/>
          <p:nvPr/>
        </p:nvSpPr>
        <p:spPr>
          <a:xfrm>
            <a:off x="381000" y="990600"/>
            <a:ext cx="8443362" cy="5232202"/>
          </a:xfrm>
          <a:prstGeom prst="rect">
            <a:avLst/>
          </a:prstGeom>
          <a:noFill/>
        </p:spPr>
        <p:txBody>
          <a:bodyPr wrap="square" rtlCol="0">
            <a:spAutoFit/>
          </a:bodyPr>
          <a:lstStyle/>
          <a:p>
            <a:r>
              <a:rPr lang="en-US" sz="3200" b="1" dirty="0" smtClean="0">
                <a:latin typeface="Gill Sans MT" pitchFamily="34" charset="0"/>
              </a:rPr>
              <a:t>Nouveau Luddites . . .</a:t>
            </a:r>
          </a:p>
          <a:p>
            <a:endParaRPr lang="en-US" sz="1000" dirty="0" smtClean="0">
              <a:latin typeface="Gill Sans MT" pitchFamily="34" charset="0"/>
            </a:endParaRPr>
          </a:p>
          <a:p>
            <a:pPr lvl="2" indent="-457200">
              <a:buFont typeface="Arial" pitchFamily="34" charset="0"/>
              <a:buChar char="•"/>
            </a:pPr>
            <a:r>
              <a:rPr lang="en-US" sz="2800" dirty="0" smtClean="0">
                <a:latin typeface="Gill Sans MT" pitchFamily="34" charset="0"/>
              </a:rPr>
              <a:t>Find technology overwhelming, distracting, and/or too complicating</a:t>
            </a:r>
          </a:p>
          <a:p>
            <a:pPr lvl="2" indent="-457200">
              <a:buFont typeface="Arial" pitchFamily="34" charset="0"/>
              <a:buChar char="•"/>
            </a:pPr>
            <a:r>
              <a:rPr lang="en-US" sz="2800" dirty="0" smtClean="0">
                <a:latin typeface="Gill Sans MT" pitchFamily="34" charset="0"/>
              </a:rPr>
              <a:t>Are not charmed by mega-chains</a:t>
            </a:r>
          </a:p>
          <a:p>
            <a:pPr lvl="2" indent="-457200">
              <a:buFont typeface="Arial" pitchFamily="34" charset="0"/>
              <a:buChar char="•"/>
            </a:pPr>
            <a:r>
              <a:rPr lang="en-US" sz="2800" dirty="0" smtClean="0">
                <a:latin typeface="Gill Sans MT" pitchFamily="34" charset="0"/>
              </a:rPr>
              <a:t>They work only to make money to live</a:t>
            </a:r>
          </a:p>
          <a:p>
            <a:pPr lvl="2" indent="-457200">
              <a:buFont typeface="Arial" pitchFamily="34" charset="0"/>
              <a:buChar char="•"/>
            </a:pPr>
            <a:endParaRPr lang="en-US" sz="2800" dirty="0" smtClean="0">
              <a:latin typeface="Gill Sans MT" pitchFamily="34" charset="0"/>
            </a:endParaRPr>
          </a:p>
          <a:p>
            <a:pPr marL="0" lvl="1"/>
            <a:r>
              <a:rPr lang="en-US" sz="2800" b="1" dirty="0" smtClean="0">
                <a:latin typeface="Gill Sans MT" pitchFamily="34" charset="0"/>
              </a:rPr>
              <a:t>Typical Question:  </a:t>
            </a:r>
            <a:r>
              <a:rPr lang="en-US" sz="2800" dirty="0" smtClean="0">
                <a:latin typeface="Gill Sans MT" pitchFamily="34" charset="0"/>
              </a:rPr>
              <a:t>I purposefully try to keep technology to a minimum in my life.</a:t>
            </a:r>
          </a:p>
          <a:p>
            <a:pPr marL="0" lvl="1"/>
            <a:endParaRPr lang="en-US" sz="2400" dirty="0" smtClean="0">
              <a:latin typeface="Gill Sans MT" pitchFamily="34" charset="0"/>
            </a:endParaRPr>
          </a:p>
          <a:p>
            <a:pPr marL="914400" lvl="3"/>
            <a:r>
              <a:rPr lang="en-US" sz="2400" dirty="0" smtClean="0">
                <a:latin typeface="Gill Sans MT" pitchFamily="34" charset="0"/>
              </a:rPr>
              <a:t>1.  Strongly agree		2.  Somewhat agree</a:t>
            </a:r>
          </a:p>
          <a:p>
            <a:pPr lvl="3" indent="-457200"/>
            <a:r>
              <a:rPr lang="en-US" sz="2400" dirty="0" smtClean="0">
                <a:latin typeface="Gill Sans MT" pitchFamily="34" charset="0"/>
              </a:rPr>
              <a:t>3.  Somewhat disagree		4.  Strongly disagree</a:t>
            </a:r>
          </a:p>
          <a:p>
            <a:pPr lvl="8" indent="-457200"/>
            <a:r>
              <a:rPr lang="en-US" sz="2400" dirty="0" smtClean="0">
                <a:latin typeface="Gill Sans MT" pitchFamily="34" charset="0"/>
              </a:rPr>
              <a:t>5.  Not sure</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Box 6"/>
          <p:cNvSpPr txBox="1">
            <a:spLocks noChangeArrowheads="1"/>
          </p:cNvSpPr>
          <p:nvPr/>
        </p:nvSpPr>
        <p:spPr bwMode="auto">
          <a:xfrm>
            <a:off x="2438401" y="1295400"/>
            <a:ext cx="184731" cy="369332"/>
          </a:xfrm>
          <a:prstGeom prst="rect">
            <a:avLst/>
          </a:prstGeom>
          <a:noFill/>
          <a:ln w="9525">
            <a:noFill/>
            <a:miter lim="800000"/>
            <a:headEnd/>
            <a:tailEnd/>
          </a:ln>
        </p:spPr>
        <p:txBody>
          <a:bodyPr wrap="none">
            <a:spAutoFit/>
          </a:bodyPr>
          <a:lstStyle/>
          <a:p>
            <a:endParaRPr lang="en-US"/>
          </a:p>
        </p:txBody>
      </p:sp>
      <p:sp>
        <p:nvSpPr>
          <p:cNvPr id="5" name="TextBox 4"/>
          <p:cNvSpPr txBox="1"/>
          <p:nvPr/>
        </p:nvSpPr>
        <p:spPr>
          <a:xfrm>
            <a:off x="457200" y="838200"/>
            <a:ext cx="8367162" cy="5755422"/>
          </a:xfrm>
          <a:prstGeom prst="rect">
            <a:avLst/>
          </a:prstGeom>
          <a:noFill/>
        </p:spPr>
        <p:txBody>
          <a:bodyPr wrap="square" rtlCol="0">
            <a:spAutoFit/>
          </a:bodyPr>
          <a:lstStyle/>
          <a:p>
            <a:r>
              <a:rPr lang="en-US" sz="3200" b="1" dirty="0" err="1" smtClean="0">
                <a:latin typeface="Gill Sans MT" pitchFamily="34" charset="0"/>
              </a:rPr>
              <a:t>Mobils</a:t>
            </a:r>
            <a:r>
              <a:rPr lang="en-US" sz="3200" b="1" dirty="0" smtClean="0">
                <a:latin typeface="Gill Sans MT" pitchFamily="34" charset="0"/>
              </a:rPr>
              <a:t> . . .</a:t>
            </a:r>
          </a:p>
          <a:p>
            <a:endParaRPr lang="en-US" sz="1000" dirty="0" smtClean="0">
              <a:latin typeface="Gill Sans MT" pitchFamily="34" charset="0"/>
            </a:endParaRPr>
          </a:p>
          <a:p>
            <a:pPr lvl="2" indent="-457200">
              <a:buFont typeface="Arial" pitchFamily="34" charset="0"/>
              <a:buChar char="•"/>
            </a:pPr>
            <a:r>
              <a:rPr lang="en-US" sz="2800" dirty="0" smtClean="0">
                <a:latin typeface="Gill Sans MT" pitchFamily="34" charset="0"/>
              </a:rPr>
              <a:t>Are world travelers, more likely to have a passport</a:t>
            </a:r>
          </a:p>
          <a:p>
            <a:pPr lvl="2" indent="-457200">
              <a:buFont typeface="Arial" pitchFamily="34" charset="0"/>
              <a:buChar char="•"/>
            </a:pPr>
            <a:r>
              <a:rPr lang="en-US" sz="2800" dirty="0" smtClean="0">
                <a:latin typeface="Gill Sans MT" pitchFamily="34" charset="0"/>
              </a:rPr>
              <a:t>Have a global perspective on life and work</a:t>
            </a:r>
          </a:p>
          <a:p>
            <a:pPr lvl="2" indent="-457200">
              <a:buFont typeface="Arial" pitchFamily="34" charset="0"/>
              <a:buChar char="•"/>
            </a:pPr>
            <a:r>
              <a:rPr lang="en-US" sz="2800" dirty="0" smtClean="0">
                <a:latin typeface="Gill Sans MT" pitchFamily="34" charset="0"/>
              </a:rPr>
              <a:t>Are defined by affluence and urbanity</a:t>
            </a:r>
          </a:p>
          <a:p>
            <a:pPr lvl="2" indent="-457200"/>
            <a:endParaRPr lang="en-US" sz="2400" dirty="0" smtClean="0">
              <a:latin typeface="Gill Sans MT" pitchFamily="34" charset="0"/>
            </a:endParaRPr>
          </a:p>
          <a:p>
            <a:pPr marL="0" lvl="1"/>
            <a:r>
              <a:rPr lang="en-US" sz="2800" b="1" dirty="0" smtClean="0">
                <a:latin typeface="Gill Sans MT" pitchFamily="34" charset="0"/>
              </a:rPr>
              <a:t>Typical Question:  </a:t>
            </a:r>
            <a:r>
              <a:rPr lang="en-US" sz="2800" dirty="0" smtClean="0">
                <a:latin typeface="Gill Sans MT" pitchFamily="34" charset="0"/>
              </a:rPr>
              <a:t>Which situation better describes your life – putting down roots in one community or changing communities as jobs and circumstances change?</a:t>
            </a:r>
          </a:p>
          <a:p>
            <a:pPr marL="0" lvl="1"/>
            <a:endParaRPr lang="en-US" sz="1200" dirty="0" smtClean="0">
              <a:latin typeface="Gill Sans MT" pitchFamily="34" charset="0"/>
            </a:endParaRPr>
          </a:p>
          <a:p>
            <a:pPr marL="1371600" lvl="4"/>
            <a:r>
              <a:rPr lang="en-US" sz="2400" dirty="0" smtClean="0">
                <a:latin typeface="Gill Sans MT" pitchFamily="34" charset="0"/>
              </a:rPr>
              <a:t>1.  Putting down roots in one community</a:t>
            </a:r>
          </a:p>
          <a:p>
            <a:pPr marL="1371600" lvl="4"/>
            <a:r>
              <a:rPr lang="en-US" sz="2400" dirty="0" smtClean="0">
                <a:latin typeface="Gill Sans MT" pitchFamily="34" charset="0"/>
              </a:rPr>
              <a:t>2.  Changing communities as jobs and circumstances change</a:t>
            </a:r>
          </a:p>
          <a:p>
            <a:pPr marL="1371600" lvl="4"/>
            <a:r>
              <a:rPr lang="en-US" sz="2400" dirty="0" smtClean="0">
                <a:latin typeface="Gill Sans MT" pitchFamily="34" charset="0"/>
              </a:rPr>
              <a:t>3.  Not sure</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Box 6"/>
          <p:cNvSpPr txBox="1">
            <a:spLocks noChangeArrowheads="1"/>
          </p:cNvSpPr>
          <p:nvPr/>
        </p:nvSpPr>
        <p:spPr bwMode="auto">
          <a:xfrm>
            <a:off x="2438401" y="1295400"/>
            <a:ext cx="184731" cy="369332"/>
          </a:xfrm>
          <a:prstGeom prst="rect">
            <a:avLst/>
          </a:prstGeom>
          <a:noFill/>
          <a:ln w="9525">
            <a:noFill/>
            <a:miter lim="800000"/>
            <a:headEnd/>
            <a:tailEnd/>
          </a:ln>
        </p:spPr>
        <p:txBody>
          <a:bodyPr wrap="none">
            <a:spAutoFit/>
          </a:bodyPr>
          <a:lstStyle/>
          <a:p>
            <a:endParaRPr lang="en-US"/>
          </a:p>
        </p:txBody>
      </p:sp>
      <p:sp>
        <p:nvSpPr>
          <p:cNvPr id="5" name="TextBox 4"/>
          <p:cNvSpPr txBox="1"/>
          <p:nvPr/>
        </p:nvSpPr>
        <p:spPr>
          <a:xfrm>
            <a:off x="457200" y="914400"/>
            <a:ext cx="8367162" cy="5663089"/>
          </a:xfrm>
          <a:prstGeom prst="rect">
            <a:avLst/>
          </a:prstGeom>
          <a:noFill/>
        </p:spPr>
        <p:txBody>
          <a:bodyPr wrap="square" rtlCol="0">
            <a:spAutoFit/>
          </a:bodyPr>
          <a:lstStyle/>
          <a:p>
            <a:r>
              <a:rPr lang="en-US" sz="3200" b="1" dirty="0" smtClean="0">
                <a:latin typeface="Gill Sans MT" pitchFamily="34" charset="0"/>
              </a:rPr>
              <a:t>God Squad . . .</a:t>
            </a:r>
          </a:p>
          <a:p>
            <a:endParaRPr lang="en-US" sz="1000" dirty="0" smtClean="0">
              <a:latin typeface="Gill Sans MT" pitchFamily="34" charset="0"/>
            </a:endParaRPr>
          </a:p>
          <a:p>
            <a:pPr lvl="2" indent="-457200">
              <a:buFont typeface="Arial" pitchFamily="34" charset="0"/>
              <a:buChar char="•"/>
            </a:pPr>
            <a:r>
              <a:rPr lang="en-US" sz="2800" dirty="0" smtClean="0">
                <a:latin typeface="Gill Sans MT" pitchFamily="34" charset="0"/>
              </a:rPr>
              <a:t>Are staunch in their belief that the Bible is inerrant</a:t>
            </a:r>
          </a:p>
          <a:p>
            <a:pPr lvl="2" indent="-457200">
              <a:buFont typeface="Arial" pitchFamily="34" charset="0"/>
              <a:buChar char="•"/>
            </a:pPr>
            <a:r>
              <a:rPr lang="en-US" sz="2800" dirty="0" smtClean="0">
                <a:latin typeface="Gill Sans MT" pitchFamily="34" charset="0"/>
              </a:rPr>
              <a:t>Believe that Christianity is the only correct faith</a:t>
            </a:r>
          </a:p>
          <a:p>
            <a:pPr lvl="2" indent="-457200">
              <a:buFont typeface="Arial" pitchFamily="34" charset="0"/>
              <a:buChar char="•"/>
            </a:pPr>
            <a:r>
              <a:rPr lang="en-US" sz="2800" dirty="0" smtClean="0">
                <a:latin typeface="Gill Sans MT" pitchFamily="34" charset="0"/>
              </a:rPr>
              <a:t>Overwhelmingly they describe themselves as conservative</a:t>
            </a:r>
          </a:p>
          <a:p>
            <a:pPr lvl="2" indent="-457200"/>
            <a:endParaRPr lang="en-US" sz="2800" dirty="0" smtClean="0">
              <a:latin typeface="Gill Sans MT" pitchFamily="34" charset="0"/>
            </a:endParaRPr>
          </a:p>
          <a:p>
            <a:pPr marL="0" lvl="1"/>
            <a:r>
              <a:rPr lang="en-US" sz="2800" b="1" dirty="0" smtClean="0">
                <a:latin typeface="Gill Sans MT" pitchFamily="34" charset="0"/>
              </a:rPr>
              <a:t>Typical Question:  </a:t>
            </a:r>
            <a:r>
              <a:rPr lang="en-US" sz="2800" dirty="0" smtClean="0">
                <a:latin typeface="Gill Sans MT" pitchFamily="34" charset="0"/>
              </a:rPr>
              <a:t>I believe that only someone who believes in God will be saved</a:t>
            </a:r>
          </a:p>
          <a:p>
            <a:pPr marL="0" lvl="1"/>
            <a:endParaRPr lang="en-US" sz="2400" dirty="0" smtClean="0">
              <a:latin typeface="Gill Sans MT" pitchFamily="34" charset="0"/>
            </a:endParaRPr>
          </a:p>
          <a:p>
            <a:pPr marL="914400" lvl="3"/>
            <a:r>
              <a:rPr lang="en-US" sz="2400" dirty="0" smtClean="0">
                <a:latin typeface="Gill Sans MT" pitchFamily="34" charset="0"/>
              </a:rPr>
              <a:t>1.  Strongly agree		2.  Somewhat agree</a:t>
            </a:r>
          </a:p>
          <a:p>
            <a:pPr lvl="3" indent="-457200"/>
            <a:r>
              <a:rPr lang="en-US" sz="2400" dirty="0" smtClean="0">
                <a:latin typeface="Gill Sans MT" pitchFamily="34" charset="0"/>
              </a:rPr>
              <a:t>3.  Somewhat disagree		4.  Strongly disagree</a:t>
            </a:r>
          </a:p>
          <a:p>
            <a:pPr lvl="8" indent="-457200"/>
            <a:r>
              <a:rPr lang="en-US" sz="2400" dirty="0" smtClean="0">
                <a:latin typeface="Gill Sans MT" pitchFamily="34" charset="0"/>
              </a:rPr>
              <a:t>5.  Not sure</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1">
      <a:majorFont>
        <a:latin typeface="Gill Sans MT"/>
        <a:ea typeface=""/>
        <a:cs typeface=""/>
      </a:majorFont>
      <a:minorFont>
        <a:latin typeface="Gill Sans M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10518</TotalTime>
  <Words>1061</Words>
  <Application>Microsoft Office PowerPoint</Application>
  <PresentationFormat>On-screen Show (4:3)</PresentationFormat>
  <Paragraphs>211</Paragraphs>
  <Slides>24</Slides>
  <Notes>24</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Default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Sam Rodgers</dc:creator>
  <cp:lastModifiedBy>Nina Candido</cp:lastModifiedBy>
  <cp:revision>371</cp:revision>
  <dcterms:created xsi:type="dcterms:W3CDTF">2006-09-25T02:12:31Z</dcterms:created>
  <dcterms:modified xsi:type="dcterms:W3CDTF">2010-05-18T17:08:45Z</dcterms:modified>
</cp:coreProperties>
</file>